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72" r:id="rId2"/>
    <p:sldId id="398" r:id="rId3"/>
    <p:sldId id="397" r:id="rId4"/>
    <p:sldId id="521" r:id="rId5"/>
    <p:sldId id="522" r:id="rId6"/>
    <p:sldId id="349" r:id="rId7"/>
    <p:sldId id="536" r:id="rId8"/>
    <p:sldId id="418" r:id="rId9"/>
    <p:sldId id="295" r:id="rId10"/>
    <p:sldId id="545" r:id="rId11"/>
    <p:sldId id="546" r:id="rId12"/>
    <p:sldId id="297" r:id="rId13"/>
    <p:sldId id="303" r:id="rId14"/>
    <p:sldId id="547" r:id="rId15"/>
    <p:sldId id="298" r:id="rId16"/>
    <p:sldId id="548" r:id="rId17"/>
    <p:sldId id="512" r:id="rId18"/>
    <p:sldId id="550" r:id="rId19"/>
    <p:sldId id="549" r:id="rId20"/>
    <p:sldId id="300" r:id="rId21"/>
    <p:sldId id="513" r:id="rId22"/>
    <p:sldId id="557" r:id="rId23"/>
    <p:sldId id="532" r:id="rId24"/>
    <p:sldId id="535" r:id="rId25"/>
    <p:sldId id="566" r:id="rId26"/>
    <p:sldId id="417" r:id="rId27"/>
    <p:sldId id="567" r:id="rId28"/>
    <p:sldId id="541" r:id="rId29"/>
    <p:sldId id="553" r:id="rId30"/>
    <p:sldId id="542" r:id="rId31"/>
    <p:sldId id="543" r:id="rId32"/>
    <p:sldId id="544" r:id="rId33"/>
    <p:sldId id="509" r:id="rId34"/>
    <p:sldId id="554" r:id="rId35"/>
    <p:sldId id="528" r:id="rId36"/>
    <p:sldId id="529" r:id="rId37"/>
    <p:sldId id="533" r:id="rId38"/>
    <p:sldId id="352" r:id="rId39"/>
    <p:sldId id="537" r:id="rId40"/>
    <p:sldId id="539" r:id="rId41"/>
    <p:sldId id="540" r:id="rId42"/>
    <p:sldId id="362" r:id="rId43"/>
    <p:sldId id="538" r:id="rId44"/>
    <p:sldId id="568" r:id="rId45"/>
    <p:sldId id="555" r:id="rId46"/>
    <p:sldId id="559" r:id="rId47"/>
    <p:sldId id="560" r:id="rId48"/>
    <p:sldId id="565" r:id="rId49"/>
    <p:sldId id="406" r:id="rId50"/>
    <p:sldId id="410" r:id="rId51"/>
    <p:sldId id="558" r:id="rId52"/>
    <p:sldId id="561" r:id="rId53"/>
    <p:sldId id="556" r:id="rId54"/>
    <p:sldId id="563" r:id="rId55"/>
    <p:sldId id="56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9A7"/>
    <a:srgbClr val="E4AA4E"/>
    <a:srgbClr val="E4714E"/>
    <a:srgbClr val="3F3F7B"/>
    <a:srgbClr val="AABC4A"/>
    <a:srgbClr val="30536E"/>
    <a:srgbClr val="BC4A53"/>
    <a:srgbClr val="00B089"/>
    <a:srgbClr val="27819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4" autoAdjust="0"/>
    <p:restoredTop sz="90760" autoAdjust="0"/>
  </p:normalViewPr>
  <p:slideViewPr>
    <p:cSldViewPr snapToGrid="0">
      <p:cViewPr varScale="1">
        <p:scale>
          <a:sx n="104" d="100"/>
          <a:sy n="104" d="100"/>
        </p:scale>
        <p:origin x="1422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57B45-2C6C-4571-AF4E-EF26FE9B2A11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8A20-8836-472E-8A84-5DF6C650D50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1778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009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443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0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0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4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7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5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5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39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4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668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4352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5596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2963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47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4277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85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711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5202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7171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Populations or species living in resource-limited environments should have lower metabolic rates and a slower pace of life, i.e. later maturation, fewer offspring of higher quality and a longer lifespan, compared to species living in richer environments.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149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4691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1820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9585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“….the evolution of a low mass-independent BMR is likely to occur in habitats where food availability is low and/ or unpredictable (McNab 2002; Cruz-</a:t>
            </a:r>
            <a:r>
              <a:rPr lang="en-US" dirty="0" err="1"/>
              <a:t>Neto</a:t>
            </a:r>
            <a:r>
              <a:rPr lang="en-US" dirty="0"/>
              <a:t> and Jones 2005)”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1620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4121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15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638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38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978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823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160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365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Adjusted for lean mass using fat mass in papers or the relationships in </a:t>
            </a:r>
            <a:r>
              <a:rPr lang="en-US" sz="1200" dirty="0" err="1"/>
              <a:t>Sawicka-Kapusta</a:t>
            </a:r>
            <a:r>
              <a:rPr lang="en-US" sz="1200" dirty="0"/>
              <a:t> 1974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Fit using </a:t>
            </a:r>
            <a:r>
              <a:rPr lang="en-US" sz="1200" dirty="0" err="1"/>
              <a:t>Gompertz</a:t>
            </a:r>
            <a:r>
              <a:rPr lang="en-US" sz="1200" dirty="0"/>
              <a:t>, Logistic, and Von </a:t>
            </a:r>
            <a:r>
              <a:rPr lang="en-US" sz="1200" dirty="0" err="1"/>
              <a:t>Bertalanffy</a:t>
            </a:r>
            <a:r>
              <a:rPr lang="en-US" sz="1200" dirty="0"/>
              <a:t> and assessed using AIC - Von </a:t>
            </a:r>
            <a:r>
              <a:rPr lang="en-US" sz="1200" dirty="0" err="1"/>
              <a:t>Bertalanffy</a:t>
            </a:r>
            <a:r>
              <a:rPr lang="en-US" sz="1200" dirty="0"/>
              <a:t> fit best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8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12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86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1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2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11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62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2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7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5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5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4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5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EAB26-6650-444D-B21B-D2F97FA6BF49}" type="datetimeFigureOut">
              <a:rPr lang="en-DE" smtClean="0"/>
              <a:t>11/09/2023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92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hyperlink" Target="https://www.codecogs.com/eqnedit.php?latex=%5Cfrac%7B%5CDelta%20m_%7Bpl%7D%5Ccdot%20ED_%7Bpl%7D%7D%7BDE_%7Bpl%7D%7D#0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31.png"/><Relationship Id="rId4" Type="http://schemas.openxmlformats.org/officeDocument/2006/relationships/image" Target="../media/image67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40.png"/><Relationship Id="rId7" Type="http://schemas.openxmlformats.org/officeDocument/2006/relationships/image" Target="../media/image7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frac%7BM-M_%7BHIF%7D%7D%7BAE%20%5Ccdot%20ED%20%5Ccdot%20(1-HIF)%7D#0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hyperlink" Target="https://www.codecogs.com/eqnedit.php?latex=IR_%7Bts%7D#0" TargetMode="Externa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svg"/><Relationship Id="rId9" Type="http://schemas.openxmlformats.org/officeDocument/2006/relationships/image" Target="../media/image8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5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svg"/><Relationship Id="rId4" Type="http://schemas.openxmlformats.org/officeDocument/2006/relationships/image" Target="../media/image93.sv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8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6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image" Target="../media/image136.jpg"/><Relationship Id="rId4" Type="http://schemas.openxmlformats.org/officeDocument/2006/relationships/image" Target="../media/image13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5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5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sv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00.png"/><Relationship Id="rId10" Type="http://schemas.openxmlformats.org/officeDocument/2006/relationships/image" Target="../media/image163.svg"/><Relationship Id="rId4" Type="http://schemas.openxmlformats.org/officeDocument/2006/relationships/image" Target="../media/image157.svg"/><Relationship Id="rId9" Type="http://schemas.openxmlformats.org/officeDocument/2006/relationships/image" Target="../media/image162.png"/><Relationship Id="rId14" Type="http://schemas.openxmlformats.org/officeDocument/2006/relationships/image" Target="../media/image16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7.svg"/><Relationship Id="rId39" Type="http://schemas.openxmlformats.org/officeDocument/2006/relationships/image" Target="../media/image50.svg"/><Relationship Id="rId21" Type="http://schemas.openxmlformats.org/officeDocument/2006/relationships/image" Target="../media/image32.png"/><Relationship Id="rId34" Type="http://schemas.openxmlformats.org/officeDocument/2006/relationships/image" Target="../media/image45.sv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Relationship Id="rId43" Type="http://schemas.openxmlformats.org/officeDocument/2006/relationships/image" Target="../media/image54.svg"/><Relationship Id="rId48" Type="http://schemas.openxmlformats.org/officeDocument/2006/relationships/image" Target="../media/image59.svg"/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svg"/><Relationship Id="rId20" Type="http://schemas.openxmlformats.org/officeDocument/2006/relationships/image" Target="../media/image31.svg"/><Relationship Id="rId41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CAEE"/>
            </a:gs>
            <a:gs pos="100000">
              <a:srgbClr val="75C0E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11DC943-AF82-4E5E-B1D6-1DDE50B3D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25" y="-1592772"/>
            <a:ext cx="9134475" cy="36480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AF29385-5C7E-4FBB-A649-6D444EF3DA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/>
          <a:stretch/>
        </p:blipFill>
        <p:spPr>
          <a:xfrm>
            <a:off x="0" y="2055303"/>
            <a:ext cx="9144000" cy="4802697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D6F3BF76-0C21-4882-A4A7-496EA0AF8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0074"/>
            <a:ext cx="7772400" cy="219825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utura Bk BT" panose="020B0502020204020303" pitchFamily="34" charset="0"/>
              </a:rPr>
              <a:t>Advancing Energetic Modelling in Wildlife Populations</a:t>
            </a:r>
            <a:endParaRPr lang="en-DE" sz="4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>
            <a:extLst>
              <a:ext uri="{FF2B5EF4-FFF2-40B4-BE49-F238E27FC236}">
                <a16:creationId xmlns:a16="http://schemas.microsoft.com/office/drawing/2014/main" id="{A4F7D6E6-0F1B-49F0-94F6-3EAA67EF9396}"/>
              </a:ext>
            </a:extLst>
          </p:cNvPr>
          <p:cNvSpPr/>
          <p:nvPr/>
        </p:nvSpPr>
        <p:spPr>
          <a:xfrm>
            <a:off x="6767267" y="177434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714E"/>
                </a:solidFill>
                <a:latin typeface="Futura Bk BT" panose="020B0502020204020303" pitchFamily="34" charset="0"/>
              </a:rPr>
              <a:t>Incremental costs</a:t>
            </a:r>
            <a:endParaRPr lang="da-DK" b="1" baseline="30000" dirty="0">
              <a:solidFill>
                <a:srgbClr val="E4714E"/>
              </a:solidFill>
              <a:latin typeface="Futura Bk BT" panose="020B0502020204020303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645F82D-81E5-4974-B84A-0C74F85F586A}"/>
              </a:ext>
            </a:extLst>
          </p:cNvPr>
          <p:cNvSpPr/>
          <p:nvPr/>
        </p:nvSpPr>
        <p:spPr>
          <a:xfrm>
            <a:off x="4891183" y="183078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714E"/>
                </a:solidFill>
                <a:latin typeface="Futura Bk BT" panose="020B0502020204020303" pitchFamily="34" charset="0"/>
              </a:rPr>
              <a:t>Postural costs</a:t>
            </a:r>
            <a:endParaRPr lang="da-DK" b="1" baseline="30000" dirty="0">
              <a:solidFill>
                <a:srgbClr val="E4714E"/>
              </a:solidFill>
              <a:latin typeface="Futura Bk BT" panose="020B0502020204020303" pitchFamily="34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D4D1C00-1C58-48EC-A126-33317E1D4103}"/>
              </a:ext>
            </a:extLst>
          </p:cNvPr>
          <p:cNvSpPr/>
          <p:nvPr/>
        </p:nvSpPr>
        <p:spPr>
          <a:xfrm>
            <a:off x="6767267" y="1059606"/>
            <a:ext cx="240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400" dirty="0">
                <a:latin typeface="Futura Bk BT" panose="020B0502020204020303" pitchFamily="34" charset="0"/>
              </a:rPr>
              <a:t>Pontzer 2016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6B63D74-7706-4AB7-A5A6-BBF937456730}"/>
              </a:ext>
            </a:extLst>
          </p:cNvPr>
          <p:cNvCxnSpPr>
            <a:cxnSpLocks/>
          </p:cNvCxnSpPr>
          <p:nvPr/>
        </p:nvCxnSpPr>
        <p:spPr>
          <a:xfrm flipV="1">
            <a:off x="7967972" y="899157"/>
            <a:ext cx="0" cy="195961"/>
          </a:xfrm>
          <a:prstGeom prst="straightConnector1">
            <a:avLst/>
          </a:prstGeom>
          <a:ln>
            <a:solidFill>
              <a:srgbClr val="E47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0179649F-B0F1-4122-A895-15A830AB5C5E}"/>
              </a:ext>
            </a:extLst>
          </p:cNvPr>
          <p:cNvSpPr/>
          <p:nvPr/>
        </p:nvSpPr>
        <p:spPr>
          <a:xfrm>
            <a:off x="5176158" y="1047827"/>
            <a:ext cx="197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400" dirty="0">
                <a:latin typeface="Futura Bk BT" panose="020B0502020204020303" pitchFamily="34" charset="0"/>
              </a:rPr>
              <a:t>Fit using empirical data for mice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EDDB7CC-F632-4AFD-8489-4B269D8677E0}"/>
              </a:ext>
            </a:extLst>
          </p:cNvPr>
          <p:cNvCxnSpPr>
            <a:cxnSpLocks/>
          </p:cNvCxnSpPr>
          <p:nvPr/>
        </p:nvCxnSpPr>
        <p:spPr>
          <a:xfrm flipV="1">
            <a:off x="6157971" y="882218"/>
            <a:ext cx="0" cy="195961"/>
          </a:xfrm>
          <a:prstGeom prst="straightConnector1">
            <a:avLst/>
          </a:prstGeom>
          <a:ln>
            <a:solidFill>
              <a:srgbClr val="E47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09801083-0880-474E-B567-C5CBC583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2" y="177434"/>
            <a:ext cx="1160042" cy="1371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1B203E9-723B-411D-AB1D-8C5A3D307B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33" y="258471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>
            <a:extLst>
              <a:ext uri="{FF2B5EF4-FFF2-40B4-BE49-F238E27FC236}">
                <a16:creationId xmlns:a16="http://schemas.microsoft.com/office/drawing/2014/main" id="{A4F7D6E6-0F1B-49F0-94F6-3EAA67EF9396}"/>
              </a:ext>
            </a:extLst>
          </p:cNvPr>
          <p:cNvSpPr/>
          <p:nvPr/>
        </p:nvSpPr>
        <p:spPr>
          <a:xfrm>
            <a:off x="6767267" y="177434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714E"/>
                </a:solidFill>
                <a:latin typeface="Futura Bk BT" panose="020B0502020204020303" pitchFamily="34" charset="0"/>
              </a:rPr>
              <a:t>Incremental costs</a:t>
            </a:r>
            <a:endParaRPr lang="da-DK" b="1" baseline="30000" dirty="0">
              <a:solidFill>
                <a:srgbClr val="E4714E"/>
              </a:solidFill>
              <a:latin typeface="Futura Bk BT" panose="020B0502020204020303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645F82D-81E5-4974-B84A-0C74F85F586A}"/>
              </a:ext>
            </a:extLst>
          </p:cNvPr>
          <p:cNvSpPr/>
          <p:nvPr/>
        </p:nvSpPr>
        <p:spPr>
          <a:xfrm>
            <a:off x="4891183" y="183078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714E"/>
                </a:solidFill>
                <a:latin typeface="Futura Bk BT" panose="020B0502020204020303" pitchFamily="34" charset="0"/>
              </a:rPr>
              <a:t>Postural costs</a:t>
            </a:r>
            <a:endParaRPr lang="da-DK" b="1" baseline="30000" dirty="0">
              <a:solidFill>
                <a:srgbClr val="E4714E"/>
              </a:solidFill>
              <a:latin typeface="Futura Bk BT" panose="020B0502020204020303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1083-0880-474E-B567-C5CBC583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2" y="177434"/>
            <a:ext cx="1160042" cy="1371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B6330BC-DAD7-40DD-AAF7-5A091722C6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2" y="1227333"/>
            <a:ext cx="6077534" cy="53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4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2666714" y="195752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>
                <a:latin typeface="Futura Bk BT" panose="020B0502020204020303" pitchFamily="34" charset="0"/>
              </a:rPr>
              <a:t>Pregnancy</a:t>
            </a:r>
            <a:endParaRPr lang="en-US" sz="1400" u="sng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8E41EE6-5754-4184-A2CD-944961C3F107}"/>
                  </a:ext>
                </a:extLst>
              </p:cNvPr>
              <p:cNvSpPr/>
              <p:nvPr/>
            </p:nvSpPr>
            <p:spPr>
              <a:xfrm>
                <a:off x="3147347" y="659717"/>
                <a:ext cx="2849306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#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pl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A8E41EE6-5754-4184-A2CD-944961C3F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347" y="659717"/>
                <a:ext cx="2849306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CCB2120B-0D32-49A8-8CF4-3C887579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80" y="115483"/>
            <a:ext cx="1530268" cy="13716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D922C9A-A520-4050-A119-670E16BF4D35}"/>
              </a:ext>
            </a:extLst>
          </p:cNvPr>
          <p:cNvGrpSpPr/>
          <p:nvPr/>
        </p:nvGrpSpPr>
        <p:grpSpPr>
          <a:xfrm>
            <a:off x="0" y="1868645"/>
            <a:ext cx="4572000" cy="4646195"/>
            <a:chOff x="4794280" y="1675022"/>
            <a:chExt cx="4572000" cy="4646195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5974927-11FA-4664-8890-C3FCA67C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13" y="2283608"/>
              <a:ext cx="3931133" cy="2859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90716037-B7ED-4F17-9871-C25E39A13C24}"/>
                    </a:ext>
                  </a:extLst>
                </p:cNvPr>
                <p:cNvSpPr/>
                <p:nvPr/>
              </p:nvSpPr>
              <p:spPr>
                <a:xfrm>
                  <a:off x="5681686" y="1675022"/>
                  <a:ext cx="2990370" cy="4178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Futura Bk BT" panose="020B0502020204020303" pitchFamily="34" charset="0"/>
                    </a:rPr>
                    <a:t> =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𝑓𝑔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,∞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endParaRPr lang="en-US" sz="1400" dirty="0">
                    <a:latin typeface="Futura Bk BT" panose="020B0502020204020303" pitchFamily="34" charset="0"/>
                  </a:endParaRPr>
                </a:p>
              </p:txBody>
            </p:sp>
          </mc:Choice>
          <mc:Fallback xmlns=""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90716037-B7ED-4F17-9871-C25E39A13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686" y="1675022"/>
                  <a:ext cx="2990370" cy="417807"/>
                </a:xfrm>
                <a:prstGeom prst="rect">
                  <a:avLst/>
                </a:prstGeom>
                <a:blipFill>
                  <a:blip r:embed="rId6"/>
                  <a:stretch>
                    <a:fillRect b="-10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7E0C4FD4-9791-44FD-A743-96F9CCB3E745}"/>
                    </a:ext>
                  </a:extLst>
                </p:cNvPr>
                <p:cNvSpPr/>
                <p:nvPr/>
              </p:nvSpPr>
              <p:spPr>
                <a:xfrm>
                  <a:off x="4794280" y="5667897"/>
                  <a:ext cx="4572000" cy="65332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fat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fat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fat</m:t>
                                </m:r>
                              </m:sub>
                            </m:sSub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pro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pro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pro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latin typeface="Futura Bk BT" panose="020B0502020204020303" pitchFamily="34" charset="0"/>
                  </a:endParaRPr>
                </a:p>
              </p:txBody>
            </p:sp>
          </mc:Choice>
          <mc:Fallback xmlns="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7E0C4FD4-9791-44FD-A743-96F9CCB3E7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280" y="5667897"/>
                  <a:ext cx="4572000" cy="6533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CB40EEC-7685-4A7C-A07C-093EEC1E5DB2}"/>
                </a:ext>
              </a:extLst>
            </p:cNvPr>
            <p:cNvSpPr/>
            <p:nvPr/>
          </p:nvSpPr>
          <p:spPr>
            <a:xfrm>
              <a:off x="5804296" y="2892194"/>
              <a:ext cx="114205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Futura Bk BT" panose="020B0502020204020303" pitchFamily="34" charset="0"/>
                </a:rPr>
                <a:t>Ożdżeński</a:t>
              </a:r>
              <a:r>
                <a:rPr lang="en-US" sz="1200" dirty="0">
                  <a:latin typeface="Futura Bk BT" panose="020B0502020204020303" pitchFamily="34" charset="0"/>
                </a:rPr>
                <a:t> &amp; </a:t>
              </a:r>
              <a:r>
                <a:rPr lang="en-US" sz="1200" dirty="0" err="1">
                  <a:latin typeface="Futura Bk BT" panose="020B0502020204020303" pitchFamily="34" charset="0"/>
                </a:rPr>
                <a:t>Mystkowska</a:t>
              </a:r>
              <a:r>
                <a:rPr lang="en-US" sz="1200" dirty="0">
                  <a:latin typeface="Futura Bk BT" panose="020B0502020204020303" pitchFamily="34" charset="0"/>
                </a:rPr>
                <a:t> 1976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21C676-8F6A-410B-B3CA-37ECE5C8908A}"/>
              </a:ext>
            </a:extLst>
          </p:cNvPr>
          <p:cNvGrpSpPr/>
          <p:nvPr/>
        </p:nvGrpSpPr>
        <p:grpSpPr>
          <a:xfrm>
            <a:off x="4496723" y="1919113"/>
            <a:ext cx="4883832" cy="4431766"/>
            <a:chOff x="78013" y="1946911"/>
            <a:chExt cx="4883832" cy="443176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AE33D58-B870-4141-9536-27944B80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72" y="2574334"/>
              <a:ext cx="3931133" cy="2859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22F1738D-4E4C-4E99-BFBB-985EBB357965}"/>
                    </a:ext>
                  </a:extLst>
                </p:cNvPr>
                <p:cNvSpPr/>
                <p:nvPr/>
              </p:nvSpPr>
              <p:spPr>
                <a:xfrm>
                  <a:off x="78013" y="1946911"/>
                  <a:ext cx="4883832" cy="3256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300">
                                <a:latin typeface="Cambria Math" panose="02040503050406030204" pitchFamily="18" charset="0"/>
                              </a:rPr>
                              <m:t>Pl</m:t>
                            </m:r>
                          </m:sub>
                        </m:sSub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300" i="0">
                                <a:latin typeface="Cambria Math" panose="02040503050406030204" pitchFamily="18" charset="0"/>
                              </a:rPr>
                              <m:t>0.542+0.079×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𝑎𝑔𝑒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300" i="0">
                                    <a:latin typeface="Cambria Math" panose="02040503050406030204" pitchFamily="18" charset="0"/>
                                  </a:rPr>
                                  <m:t>gest</m:t>
                                </m:r>
                              </m:sub>
                            </m:sSub>
                            <m:r>
                              <a:rPr lang="en-US" sz="1300" i="0">
                                <a:latin typeface="Cambria Math" panose="02040503050406030204" pitchFamily="18" charset="0"/>
                              </a:rPr>
                              <m:t>−0.002×</m:t>
                            </m:r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𝑎𝑔𝑒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300" i="0">
                                        <a:latin typeface="Cambria Math" panose="02040503050406030204" pitchFamily="18" charset="0"/>
                                      </a:rPr>
                                      <m:t>gest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3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3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300" i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sz="1300" dirty="0">
                    <a:latin typeface="Futura Bk BT" panose="020B0502020204020303" pitchFamily="34" charset="0"/>
                  </a:endParaRPr>
                </a:p>
              </p:txBody>
            </p:sp>
          </mc:Choice>
          <mc:Fallback xmlns=""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22F1738D-4E4C-4E99-BFBB-985EBB3579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3" y="1946911"/>
                  <a:ext cx="4883832" cy="325667"/>
                </a:xfrm>
                <a:prstGeom prst="rect">
                  <a:avLst/>
                </a:prstGeom>
                <a:blipFill>
                  <a:blip r:embed="rId9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7C1001D-7F14-4F0A-9986-51FBB55532D1}"/>
                    </a:ext>
                  </a:extLst>
                </p:cNvPr>
                <p:cNvSpPr/>
                <p:nvPr/>
              </p:nvSpPr>
              <p:spPr>
                <a:xfrm>
                  <a:off x="1789175" y="5889318"/>
                  <a:ext cx="707437" cy="3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>
                    <a:latin typeface="Futura Bk BT" panose="020B0502020204020303" pitchFamily="34" charset="0"/>
                  </a:endParaRPr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7C1001D-7F14-4F0A-9986-51FBB55532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175" y="5889318"/>
                  <a:ext cx="707437" cy="360483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">
              <a:hlinkClick r:id="rId11"/>
              <a:extLst>
                <a:ext uri="{FF2B5EF4-FFF2-40B4-BE49-F238E27FC236}">
                  <a16:creationId xmlns:a16="http://schemas.microsoft.com/office/drawing/2014/main" id="{6BDFC855-A15C-486D-8C11-A728D56A5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293" y="5902571"/>
              <a:ext cx="1026604" cy="476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BDE3D09-FC76-46CE-9C5F-58E128BE1CAA}"/>
                </a:ext>
              </a:extLst>
            </p:cNvPr>
            <p:cNvSpPr/>
            <p:nvPr/>
          </p:nvSpPr>
          <p:spPr>
            <a:xfrm>
              <a:off x="2426624" y="4641019"/>
              <a:ext cx="18790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>
                  <a:latin typeface="Futura Bk BT" panose="020B0502020204020303" pitchFamily="34" charset="0"/>
                </a:rPr>
                <a:t>Mu et al. 2008 - for mice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A0698E93-B467-4706-B2C2-6D0765A94F3B}"/>
              </a:ext>
            </a:extLst>
          </p:cNvPr>
          <p:cNvSpPr/>
          <p:nvPr/>
        </p:nvSpPr>
        <p:spPr>
          <a:xfrm>
            <a:off x="1010016" y="1493198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AA4E"/>
                </a:solidFill>
                <a:latin typeface="Futura Bk BT" panose="020B0502020204020303" pitchFamily="34" charset="0"/>
              </a:rPr>
              <a:t>Fetal growth</a:t>
            </a:r>
            <a:endParaRPr lang="da-DK" b="1" baseline="30000" dirty="0">
              <a:solidFill>
                <a:srgbClr val="E4AA4E"/>
              </a:solidFill>
              <a:latin typeface="Futura Bk BT" panose="020B0502020204020303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FC07DD6-173B-4DCA-9649-A7219C5CC255}"/>
              </a:ext>
            </a:extLst>
          </p:cNvPr>
          <p:cNvSpPr/>
          <p:nvPr/>
        </p:nvSpPr>
        <p:spPr>
          <a:xfrm>
            <a:off x="5595871" y="1494716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AA4E"/>
                </a:solidFill>
                <a:latin typeface="Futura Bk BT" panose="020B0502020204020303" pitchFamily="34" charset="0"/>
              </a:rPr>
              <a:t>Placental growth</a:t>
            </a:r>
            <a:endParaRPr lang="da-DK" b="1" baseline="30000" dirty="0">
              <a:solidFill>
                <a:srgbClr val="E4AA4E"/>
              </a:solidFill>
              <a:latin typeface="Futura Bk BT" panose="020B0502020204020303" pitchFamily="34" charset="0"/>
            </a:endParaRP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9F3493FB-57E3-4BCA-9DB9-89C6E403ED35}"/>
              </a:ext>
            </a:extLst>
          </p:cNvPr>
          <p:cNvSpPr/>
          <p:nvPr/>
        </p:nvSpPr>
        <p:spPr>
          <a:xfrm>
            <a:off x="4829175" y="809336"/>
            <a:ext cx="314325" cy="370924"/>
          </a:xfrm>
          <a:prstGeom prst="roundRect">
            <a:avLst/>
          </a:prstGeom>
          <a:noFill/>
          <a:ln w="19050">
            <a:solidFill>
              <a:srgbClr val="E4A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C371F533-67FD-42BB-9669-E6333B670392}"/>
              </a:ext>
            </a:extLst>
          </p:cNvPr>
          <p:cNvSpPr/>
          <p:nvPr/>
        </p:nvSpPr>
        <p:spPr>
          <a:xfrm>
            <a:off x="5372100" y="809336"/>
            <a:ext cx="400050" cy="370924"/>
          </a:xfrm>
          <a:prstGeom prst="roundRect">
            <a:avLst/>
          </a:prstGeom>
          <a:noFill/>
          <a:ln w="19050">
            <a:solidFill>
              <a:srgbClr val="E4A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37" grpId="0"/>
      <p:bldP spid="38" grpId="0"/>
      <p:bldP spid="46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/>
              <p:nvPr/>
            </p:nvSpPr>
            <p:spPr>
              <a:xfrm>
                <a:off x="949959" y="1990646"/>
                <a:ext cx="270349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9" y="1990646"/>
                <a:ext cx="2703497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/>
              <p:nvPr/>
            </p:nvSpPr>
            <p:spPr>
              <a:xfrm>
                <a:off x="5501371" y="1841021"/>
                <a:ext cx="2896626" cy="68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lean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371" y="1841021"/>
                <a:ext cx="2896626" cy="680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/>
              <p:nvPr/>
            </p:nvSpPr>
            <p:spPr>
              <a:xfrm>
                <a:off x="2857973" y="711371"/>
                <a:ext cx="3428054" cy="78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Lact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off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973" y="711371"/>
                <a:ext cx="3428054" cy="782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92AC4C85-0913-46C6-8159-7EAA5FF4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13" y="3057090"/>
            <a:ext cx="1762125" cy="14287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8062ABE-13BC-409E-AC09-A88BC073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213" y="4485840"/>
            <a:ext cx="1762125" cy="142875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2B6C442E-2847-43F9-B140-CABDD6B3626D}"/>
              </a:ext>
            </a:extLst>
          </p:cNvPr>
          <p:cNvSpPr/>
          <p:nvPr/>
        </p:nvSpPr>
        <p:spPr>
          <a:xfrm>
            <a:off x="5738638" y="4301174"/>
            <a:ext cx="2278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>
                <a:latin typeface="Futura Bk BT" panose="020B0502020204020303" pitchFamily="34" charset="0"/>
              </a:rPr>
              <a:t>With full allocation</a:t>
            </a:r>
            <a:endParaRPr lang="da-DK" sz="2800" dirty="0">
              <a:latin typeface="Futura Bk BT" panose="020B0502020204020303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9DBC83C-8267-47D9-B015-E1789A6B4A5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353350" y="3771469"/>
            <a:ext cx="1385288" cy="729760"/>
          </a:xfrm>
          <a:prstGeom prst="straightConnector1">
            <a:avLst/>
          </a:prstGeom>
          <a:ln w="38100">
            <a:solidFill>
              <a:srgbClr val="E4AA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5D79560-EA43-41F8-A93C-80FB4957B951}"/>
              </a:ext>
            </a:extLst>
          </p:cNvPr>
          <p:cNvCxnSpPr>
            <a:cxnSpLocks/>
          </p:cNvCxnSpPr>
          <p:nvPr/>
        </p:nvCxnSpPr>
        <p:spPr>
          <a:xfrm flipH="1">
            <a:off x="4350376" y="4485840"/>
            <a:ext cx="1385290" cy="714375"/>
          </a:xfrm>
          <a:prstGeom prst="straightConnector1">
            <a:avLst/>
          </a:prstGeom>
          <a:ln w="38100">
            <a:solidFill>
              <a:srgbClr val="E4AA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C1E7440-375E-4972-9550-523383E59DF8}"/>
              </a:ext>
            </a:extLst>
          </p:cNvPr>
          <p:cNvSpPr/>
          <p:nvPr/>
        </p:nvSpPr>
        <p:spPr>
          <a:xfrm>
            <a:off x="6165739" y="2731345"/>
            <a:ext cx="271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b="1" dirty="0">
                <a:solidFill>
                  <a:srgbClr val="E4AA4E"/>
                </a:solidFill>
                <a:latin typeface="Futura Bk BT" panose="020B0502020204020303" pitchFamily="34" charset="0"/>
              </a:rPr>
              <a:t>+ offspring fat storage</a:t>
            </a:r>
            <a:endParaRPr lang="da-DK" sz="2400" b="1" dirty="0">
              <a:solidFill>
                <a:srgbClr val="E4AA4E"/>
              </a:solidFill>
              <a:latin typeface="Futura Bk BT" panose="020B0502020204020303" pitchFamily="34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BAE719-B84E-40FD-9466-B8D4D7898D88}"/>
              </a:ext>
            </a:extLst>
          </p:cNvPr>
          <p:cNvSpPr/>
          <p:nvPr/>
        </p:nvSpPr>
        <p:spPr>
          <a:xfrm>
            <a:off x="1428623" y="3830335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400" dirty="0">
                <a:solidFill>
                  <a:srgbClr val="898989"/>
                </a:solidFill>
                <a:latin typeface="Futura Bk BT" panose="020B0502020204020303" pitchFamily="34" charset="0"/>
              </a:rPr>
              <a:t>Lean mass</a:t>
            </a:r>
            <a:endParaRPr lang="da-DK" dirty="0">
              <a:solidFill>
                <a:srgbClr val="898989"/>
              </a:solidFill>
              <a:latin typeface="Futura Bk BT" panose="020B0502020204020303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ADB4414-46A0-4485-9AB6-6E6C260004CF}"/>
              </a:ext>
            </a:extLst>
          </p:cNvPr>
          <p:cNvSpPr/>
          <p:nvPr/>
        </p:nvSpPr>
        <p:spPr>
          <a:xfrm>
            <a:off x="1428623" y="3416647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400" dirty="0">
                <a:latin typeface="Futura Bk BT" panose="020B0502020204020303" pitchFamily="34" charset="0"/>
              </a:rPr>
              <a:t>Total mass</a:t>
            </a:r>
            <a:endParaRPr lang="da-DK" dirty="0">
              <a:latin typeface="Futura Bk BT" panose="020B0502020204020303" pitchFamily="34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FD4D448-FA4B-4D1A-B563-9A53F837379F}"/>
              </a:ext>
            </a:extLst>
          </p:cNvPr>
          <p:cNvSpPr/>
          <p:nvPr/>
        </p:nvSpPr>
        <p:spPr>
          <a:xfrm>
            <a:off x="1357153" y="4843027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400" dirty="0">
                <a:latin typeface="Futura Bk BT" panose="020B0502020204020303" pitchFamily="34" charset="0"/>
              </a:rPr>
              <a:t>Total costs</a:t>
            </a:r>
            <a:endParaRPr lang="da-DK" dirty="0">
              <a:latin typeface="Futura Bk BT" panose="020B0502020204020303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998F047-49A3-4D36-9BA6-CA30391DF921}"/>
              </a:ext>
            </a:extLst>
          </p:cNvPr>
          <p:cNvSpPr/>
          <p:nvPr/>
        </p:nvSpPr>
        <p:spPr>
          <a:xfrm>
            <a:off x="1036667" y="5165989"/>
            <a:ext cx="1362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400" dirty="0">
                <a:solidFill>
                  <a:srgbClr val="A71109"/>
                </a:solidFill>
                <a:latin typeface="Futura Bk BT" panose="020B0502020204020303" pitchFamily="34" charset="0"/>
              </a:rPr>
              <a:t>Offspring BMR</a:t>
            </a:r>
            <a:endParaRPr lang="da-DK" dirty="0">
              <a:solidFill>
                <a:srgbClr val="A71109"/>
              </a:solidFill>
              <a:latin typeface="Futura Bk BT" panose="020B0502020204020303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A295387-B3ED-4EF7-96E3-0E78DC7BF7AC}"/>
              </a:ext>
            </a:extLst>
          </p:cNvPr>
          <p:cNvSpPr/>
          <p:nvPr/>
        </p:nvSpPr>
        <p:spPr>
          <a:xfrm>
            <a:off x="892592" y="5489707"/>
            <a:ext cx="1506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400" dirty="0">
                <a:solidFill>
                  <a:srgbClr val="0F357B"/>
                </a:solidFill>
                <a:latin typeface="Futura Bk BT" panose="020B0502020204020303" pitchFamily="34" charset="0"/>
              </a:rPr>
              <a:t>Offspring growth</a:t>
            </a:r>
            <a:endParaRPr lang="da-DK" dirty="0">
              <a:solidFill>
                <a:srgbClr val="0F357B"/>
              </a:solidFill>
              <a:latin typeface="Futura Bk BT" panose="020B0502020204020303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65615A2-B0B9-47D3-8CEC-44A2F59D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4220" y="3057090"/>
            <a:ext cx="1762125" cy="142875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DB4B29-D156-497F-B308-C29326135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221" y="4485840"/>
            <a:ext cx="1758117" cy="142875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67F838B-3345-42C0-84A1-7575B3125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680" y="115483"/>
            <a:ext cx="1530268" cy="1371600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7F27C51-A02D-4695-A04C-CA75F03365AA}"/>
              </a:ext>
            </a:extLst>
          </p:cNvPr>
          <p:cNvSpPr/>
          <p:nvPr/>
        </p:nvSpPr>
        <p:spPr>
          <a:xfrm>
            <a:off x="2666714" y="195752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>
                <a:latin typeface="Futura Bk BT" panose="020B0502020204020303" pitchFamily="34" charset="0"/>
              </a:rPr>
              <a:t>Lactation</a:t>
            </a:r>
            <a:endParaRPr lang="en-US" sz="1400" u="sng" dirty="0">
              <a:latin typeface="Futura Bk BT" panose="020B0502020204020303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2C57F30-22D9-4EA4-A76D-10E722F1061B}"/>
              </a:ext>
            </a:extLst>
          </p:cNvPr>
          <p:cNvSpPr/>
          <p:nvPr/>
        </p:nvSpPr>
        <p:spPr>
          <a:xfrm>
            <a:off x="807040" y="1489262"/>
            <a:ext cx="293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AA4E"/>
                </a:solidFill>
                <a:latin typeface="Futura Bk BT" panose="020B0502020204020303" pitchFamily="34" charset="0"/>
              </a:rPr>
              <a:t>Offspring maintenance</a:t>
            </a:r>
            <a:endParaRPr lang="da-DK" b="1" baseline="30000" dirty="0">
              <a:solidFill>
                <a:srgbClr val="E4AA4E"/>
              </a:solidFill>
              <a:latin typeface="Futura Bk BT" panose="020B0502020204020303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AA02397-7472-46EB-852B-1A4BBB090ECD}"/>
              </a:ext>
            </a:extLst>
          </p:cNvPr>
          <p:cNvSpPr/>
          <p:nvPr/>
        </p:nvSpPr>
        <p:spPr>
          <a:xfrm>
            <a:off x="5394896" y="1483100"/>
            <a:ext cx="318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E4AA4E"/>
                </a:solidFill>
                <a:latin typeface="Futura Bk BT" panose="020B0502020204020303" pitchFamily="34" charset="0"/>
              </a:rPr>
              <a:t>Offspring lean mass growth</a:t>
            </a:r>
            <a:endParaRPr lang="da-DK" b="1" baseline="30000" dirty="0">
              <a:solidFill>
                <a:srgbClr val="E4AA4E"/>
              </a:solidFill>
              <a:latin typeface="Futura Bk BT" panose="020B0502020204020303" pitchFamily="34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19A9B968-A8B6-4742-8CD2-6D121D83F77C}"/>
              </a:ext>
            </a:extLst>
          </p:cNvPr>
          <p:cNvSpPr/>
          <p:nvPr/>
        </p:nvSpPr>
        <p:spPr>
          <a:xfrm>
            <a:off x="4600575" y="749593"/>
            <a:ext cx="664369" cy="370924"/>
          </a:xfrm>
          <a:prstGeom prst="roundRect">
            <a:avLst/>
          </a:prstGeom>
          <a:noFill/>
          <a:ln w="19050">
            <a:solidFill>
              <a:srgbClr val="E4A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E7A83D2-0EF2-4BE1-B025-65C4CD4F49E3}"/>
              </a:ext>
            </a:extLst>
          </p:cNvPr>
          <p:cNvSpPr/>
          <p:nvPr/>
        </p:nvSpPr>
        <p:spPr>
          <a:xfrm>
            <a:off x="5501371" y="754605"/>
            <a:ext cx="664368" cy="370924"/>
          </a:xfrm>
          <a:prstGeom prst="roundRect">
            <a:avLst/>
          </a:prstGeom>
          <a:noFill/>
          <a:ln w="19050">
            <a:solidFill>
              <a:srgbClr val="E4A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0" grpId="1"/>
      <p:bldP spid="25" grpId="0"/>
      <p:bldP spid="26" grpId="0"/>
      <p:bldP spid="27" grpId="0"/>
      <p:bldP spid="28" grpId="0"/>
      <p:bldP spid="29" grpId="0"/>
      <p:bldP spid="30" grpId="0"/>
      <p:bldP spid="35" grpId="0"/>
      <p:bldP spid="36" grpId="0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467F838B-3345-42C0-84A1-7575B312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0" y="115483"/>
            <a:ext cx="1530268" cy="1371600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7F27C51-A02D-4695-A04C-CA75F03365AA}"/>
              </a:ext>
            </a:extLst>
          </p:cNvPr>
          <p:cNvSpPr/>
          <p:nvPr/>
        </p:nvSpPr>
        <p:spPr>
          <a:xfrm>
            <a:off x="2666714" y="195752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>
                <a:latin typeface="Futura Bk BT" panose="020B0502020204020303" pitchFamily="34" charset="0"/>
              </a:rPr>
              <a:t>Lactation</a:t>
            </a:r>
            <a:endParaRPr lang="en-US" sz="1400" u="sng" dirty="0">
              <a:latin typeface="Futura Bk BT" panose="020B05020202040203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61AB35-3019-4D50-BFFE-DC79D43E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2" y="1583252"/>
            <a:ext cx="6172735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5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2269298" y="864901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98" y="864901"/>
                <a:ext cx="3165738" cy="47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246105" y="804180"/>
                <a:ext cx="2051779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105" y="804180"/>
                <a:ext cx="2051779" cy="559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2558174" y="502083"/>
            <a:ext cx="253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ABC4A"/>
                </a:solidFill>
                <a:latin typeface="Futura Bk BT" panose="020B0502020204020303" pitchFamily="34" charset="0"/>
              </a:rPr>
              <a:t>Change in mass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6107813" y="458605"/>
            <a:ext cx="253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ABC4A"/>
                </a:solidFill>
                <a:latin typeface="Futura Bk BT" panose="020B0502020204020303" pitchFamily="34" charset="0"/>
              </a:rPr>
              <a:t>Growth cost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03A638-612A-4AFE-A577-43EB2B5EC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85" y="170828"/>
            <a:ext cx="1484628" cy="1439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AB1E73-2E49-407D-B33D-E035E210BE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65" y="1832745"/>
            <a:ext cx="5012870" cy="3938683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DF1D0B1A-84AA-4FDE-B59F-159F7F3ED9A4}"/>
              </a:ext>
            </a:extLst>
          </p:cNvPr>
          <p:cNvSpPr/>
          <p:nvPr/>
        </p:nvSpPr>
        <p:spPr>
          <a:xfrm>
            <a:off x="2150132" y="5894252"/>
            <a:ext cx="5121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lt-L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Fedyk 1974, Hansson 1991, Rudolf et al. 2017, Sawicka-Kapusta 1974, Balčiauskienė 2007, &amp; Gębczyński 1975</a:t>
            </a:r>
          </a:p>
        </p:txBody>
      </p:sp>
    </p:spTree>
    <p:extLst>
      <p:ext uri="{BB962C8B-B14F-4D97-AF65-F5344CB8AC3E}">
        <p14:creationId xmlns:p14="http://schemas.microsoft.com/office/powerpoint/2010/main" val="38489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5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9EB84B5-8FC9-40AC-B9AA-3BBC3F14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22" y="1820801"/>
            <a:ext cx="6538196" cy="39229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03A638-612A-4AFE-A577-43EB2B5EC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85" y="170828"/>
            <a:ext cx="1484628" cy="14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60" y="278736"/>
            <a:ext cx="4582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Potential ingestion in a timestep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F8A24B-0D4F-4EBD-8367-A00D7166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2" y="278736"/>
            <a:ext cx="1257439" cy="1307863"/>
          </a:xfrm>
          <a:prstGeom prst="rect">
            <a:avLst/>
          </a:prstGeom>
        </p:spPr>
      </p:pic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BFDACDF7-8E56-48A6-8693-B120FB85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570" y="1027481"/>
            <a:ext cx="2236472" cy="55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hlinkClick r:id="rId5"/>
            <a:extLst>
              <a:ext uri="{FF2B5EF4-FFF2-40B4-BE49-F238E27FC236}">
                <a16:creationId xmlns:a16="http://schemas.microsoft.com/office/drawing/2014/main" id="{A3FB381C-A978-4BD3-A159-A207FA2B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155116"/>
            <a:ext cx="525781" cy="24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5FEADEC-D381-40C0-94FB-0E2F095458E1}"/>
              </a:ext>
            </a:extLst>
          </p:cNvPr>
          <p:cNvSpPr txBox="1"/>
          <p:nvPr/>
        </p:nvSpPr>
        <p:spPr>
          <a:xfrm>
            <a:off x="3469005" y="1112831"/>
            <a:ext cx="26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Bk BT" panose="020B0502020204020303" pitchFamily="34" charset="0"/>
              </a:rPr>
              <a:t>=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1B3A4D-7974-49CF-82CA-23AED025C0FE}"/>
              </a:ext>
            </a:extLst>
          </p:cNvPr>
          <p:cNvCxnSpPr/>
          <p:nvPr/>
        </p:nvCxnSpPr>
        <p:spPr>
          <a:xfrm>
            <a:off x="2280960" y="2733963"/>
            <a:ext cx="0" cy="29186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EDACFCD-DE64-4DD4-9D28-8E8FA7CFEAC3}"/>
              </a:ext>
            </a:extLst>
          </p:cNvPr>
          <p:cNvCxnSpPr>
            <a:cxnSpLocks/>
          </p:cNvCxnSpPr>
          <p:nvPr/>
        </p:nvCxnSpPr>
        <p:spPr>
          <a:xfrm>
            <a:off x="2280960" y="4188690"/>
            <a:ext cx="4542847" cy="46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50E59893-15ED-48B8-816F-56673D0C8745}"/>
              </a:ext>
            </a:extLst>
          </p:cNvPr>
          <p:cNvSpPr/>
          <p:nvPr/>
        </p:nvSpPr>
        <p:spPr>
          <a:xfrm>
            <a:off x="2200818" y="6223055"/>
            <a:ext cx="4582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Time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DE6E552-89EF-403D-A975-B86008DE3852}"/>
              </a:ext>
            </a:extLst>
          </p:cNvPr>
          <p:cNvSpPr/>
          <p:nvPr/>
        </p:nvSpPr>
        <p:spPr>
          <a:xfrm>
            <a:off x="2384930" y="4360141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573376-35F5-469A-8DFF-8A0FF43B5DFF}"/>
              </a:ext>
            </a:extLst>
          </p:cNvPr>
          <p:cNvSpPr/>
          <p:nvPr/>
        </p:nvSpPr>
        <p:spPr>
          <a:xfrm rot="16200000">
            <a:off x="595541" y="3956561"/>
            <a:ext cx="2191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Energy balance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C7F824D-B1A5-47CA-BBDD-BD4C43D1EBED}"/>
              </a:ext>
            </a:extLst>
          </p:cNvPr>
          <p:cNvSpPr/>
          <p:nvPr/>
        </p:nvSpPr>
        <p:spPr>
          <a:xfrm>
            <a:off x="1630186" y="3227665"/>
            <a:ext cx="849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latin typeface="Futura Bk BT" panose="020B0502020204020303" pitchFamily="34" charset="0"/>
              </a:rPr>
              <a:t>+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F389192-05F2-4804-989C-E0A52B719305}"/>
              </a:ext>
            </a:extLst>
          </p:cNvPr>
          <p:cNvSpPr/>
          <p:nvPr/>
        </p:nvSpPr>
        <p:spPr>
          <a:xfrm rot="10800000">
            <a:off x="1617327" y="4699380"/>
            <a:ext cx="849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latin typeface="Futura Bk BT" panose="020B0502020204020303" pitchFamily="34" charset="0"/>
              </a:rPr>
              <a:t>-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18C26AB1-CCD1-4676-B7B8-D5C407D6BFF8}"/>
              </a:ext>
            </a:extLst>
          </p:cNvPr>
          <p:cNvSpPr/>
          <p:nvPr/>
        </p:nvSpPr>
        <p:spPr>
          <a:xfrm>
            <a:off x="2887850" y="4665710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131A0902-D982-445E-9ABA-949E9E5D8413}"/>
              </a:ext>
            </a:extLst>
          </p:cNvPr>
          <p:cNvSpPr/>
          <p:nvPr/>
        </p:nvSpPr>
        <p:spPr>
          <a:xfrm>
            <a:off x="3390770" y="5108439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F343C0E-FAFC-439A-BE81-FDE6C6CB79B5}"/>
              </a:ext>
            </a:extLst>
          </p:cNvPr>
          <p:cNvSpPr/>
          <p:nvPr/>
        </p:nvSpPr>
        <p:spPr>
          <a:xfrm>
            <a:off x="3893690" y="4690108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43457DC-4A00-4F16-A309-C28F79C8F39E}"/>
              </a:ext>
            </a:extLst>
          </p:cNvPr>
          <p:cNvSpPr/>
          <p:nvPr/>
        </p:nvSpPr>
        <p:spPr>
          <a:xfrm>
            <a:off x="4396610" y="3883157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AFED4D0F-C92C-4CA0-9870-C2497D18A7F1}"/>
              </a:ext>
            </a:extLst>
          </p:cNvPr>
          <p:cNvSpPr/>
          <p:nvPr/>
        </p:nvSpPr>
        <p:spPr>
          <a:xfrm>
            <a:off x="4899530" y="4455426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5DBF871A-2B0C-4059-878D-8474DB4E2320}"/>
              </a:ext>
            </a:extLst>
          </p:cNvPr>
          <p:cNvSpPr/>
          <p:nvPr/>
        </p:nvSpPr>
        <p:spPr>
          <a:xfrm>
            <a:off x="5402450" y="3686575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51B87F1-73FB-47BD-8462-FCB0C194AD70}"/>
              </a:ext>
            </a:extLst>
          </p:cNvPr>
          <p:cNvSpPr/>
          <p:nvPr/>
        </p:nvSpPr>
        <p:spPr>
          <a:xfrm>
            <a:off x="5905370" y="4098824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FC5061D7-359F-4F2F-A39D-1CA27EB83B8E}"/>
              </a:ext>
            </a:extLst>
          </p:cNvPr>
          <p:cNvSpPr/>
          <p:nvPr/>
        </p:nvSpPr>
        <p:spPr>
          <a:xfrm>
            <a:off x="6408290" y="3444273"/>
            <a:ext cx="190498" cy="190498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0E15273-DE32-4407-B65B-A7FB77AD59D6}"/>
              </a:ext>
            </a:extLst>
          </p:cNvPr>
          <p:cNvSpPr/>
          <p:nvPr/>
        </p:nvSpPr>
        <p:spPr>
          <a:xfrm>
            <a:off x="4066862" y="5622692"/>
            <a:ext cx="849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b="1" dirty="0">
                <a:solidFill>
                  <a:srgbClr val="3F3F7B"/>
                </a:solidFill>
                <a:latin typeface="Futura Bk BT" panose="020B0502020204020303" pitchFamily="34" charset="0"/>
              </a:rPr>
              <a:t>*</a:t>
            </a:r>
            <a:endParaRPr lang="da-DK" sz="2000" b="1" dirty="0">
              <a:solidFill>
                <a:srgbClr val="3F3F7B"/>
              </a:solidFill>
              <a:latin typeface="Futura Bk BT" panose="020B0502020204020303" pitchFamily="34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CFCDC022-8EEC-4066-B722-9465F90E95FD}"/>
              </a:ext>
            </a:extLst>
          </p:cNvPr>
          <p:cNvSpPr/>
          <p:nvPr/>
        </p:nvSpPr>
        <p:spPr>
          <a:xfrm>
            <a:off x="3563942" y="5620976"/>
            <a:ext cx="849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b="1" dirty="0">
                <a:solidFill>
                  <a:srgbClr val="3F3F7B"/>
                </a:solidFill>
                <a:latin typeface="Futura Bk BT" panose="020B0502020204020303" pitchFamily="34" charset="0"/>
              </a:rPr>
              <a:t>*</a:t>
            </a:r>
            <a:endParaRPr lang="da-DK" sz="2000" b="1" dirty="0">
              <a:solidFill>
                <a:srgbClr val="3F3F7B"/>
              </a:solidFill>
              <a:latin typeface="Futura Bk BT" panose="020B0502020204020303" pitchFamily="34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51D97985-9ECB-498D-89AF-1083BF2C90AB}"/>
              </a:ext>
            </a:extLst>
          </p:cNvPr>
          <p:cNvSpPr/>
          <p:nvPr/>
        </p:nvSpPr>
        <p:spPr>
          <a:xfrm>
            <a:off x="5072045" y="5623806"/>
            <a:ext cx="849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b="1" dirty="0">
                <a:solidFill>
                  <a:srgbClr val="3F3F7B"/>
                </a:solidFill>
                <a:latin typeface="Futura Bk BT" panose="020B0502020204020303" pitchFamily="34" charset="0"/>
              </a:rPr>
              <a:t>*</a:t>
            </a:r>
            <a:endParaRPr lang="da-DK" sz="2000" b="1" dirty="0">
              <a:solidFill>
                <a:srgbClr val="3F3F7B"/>
              </a:solidFill>
              <a:latin typeface="Futura Bk BT" panose="020B0502020204020303" pitchFamily="34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37BBF66B-47A5-4A1C-A646-CAE4FD64F81C}"/>
              </a:ext>
            </a:extLst>
          </p:cNvPr>
          <p:cNvSpPr/>
          <p:nvPr/>
        </p:nvSpPr>
        <p:spPr>
          <a:xfrm>
            <a:off x="6078542" y="5623806"/>
            <a:ext cx="849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b="1" dirty="0">
                <a:solidFill>
                  <a:srgbClr val="3F3F7B"/>
                </a:solidFill>
                <a:latin typeface="Futura Bk BT" panose="020B0502020204020303" pitchFamily="34" charset="0"/>
              </a:rPr>
              <a:t>*</a:t>
            </a:r>
            <a:endParaRPr lang="da-DK" sz="2000" b="1" dirty="0">
              <a:solidFill>
                <a:srgbClr val="3F3F7B"/>
              </a:solidFill>
              <a:latin typeface="Futura Bk BT" panose="020B0502020204020303" pitchFamily="34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076D8814-FB05-463E-B026-45465E7CBA71}"/>
              </a:ext>
            </a:extLst>
          </p:cNvPr>
          <p:cNvSpPr/>
          <p:nvPr/>
        </p:nvSpPr>
        <p:spPr>
          <a:xfrm>
            <a:off x="2124375" y="1769377"/>
            <a:ext cx="49254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”Food debt” as a record of unmet food requirements</a:t>
            </a:r>
          </a:p>
        </p:txBody>
      </p:sp>
    </p:spTree>
    <p:extLst>
      <p:ext uri="{BB962C8B-B14F-4D97-AF65-F5344CB8AC3E}">
        <p14:creationId xmlns:p14="http://schemas.microsoft.com/office/powerpoint/2010/main" val="5396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" grpId="0" animBg="1"/>
      <p:bldP spid="41" grpId="0"/>
      <p:bldP spid="42" grpId="0"/>
      <p:bldP spid="4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9" grpId="0"/>
      <p:bldP spid="70" grpId="0"/>
      <p:bldP spid="71" grpId="0"/>
      <p:bldP spid="72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401033" y="529257"/>
            <a:ext cx="654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But just because an animal finds a food patch, it doesn’t mean that they can consume all the food they find....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F8A24B-0D4F-4EBD-8367-A00D7166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2" y="278736"/>
            <a:ext cx="1257439" cy="130786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E295A1CC-BE88-4BD6-9917-67CA01F47C02}"/>
              </a:ext>
            </a:extLst>
          </p:cNvPr>
          <p:cNvSpPr/>
          <p:nvPr/>
        </p:nvSpPr>
        <p:spPr>
          <a:xfrm>
            <a:off x="346232" y="3398124"/>
            <a:ext cx="3191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solidFill>
                  <a:srgbClr val="3F3F7B"/>
                </a:solidFill>
                <a:latin typeface="Futura Bk BT" panose="020B0502020204020303" pitchFamily="34" charset="0"/>
              </a:rPr>
              <a:t>Alimentary capacity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B33F92-E60C-4663-B898-4B430C0F892E}"/>
              </a:ext>
            </a:extLst>
          </p:cNvPr>
          <p:cNvSpPr/>
          <p:nvPr/>
        </p:nvSpPr>
        <p:spPr>
          <a:xfrm>
            <a:off x="5306581" y="3398124"/>
            <a:ext cx="3537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solidFill>
                  <a:srgbClr val="3F3F7B"/>
                </a:solidFill>
                <a:latin typeface="Futura Bk BT" panose="020B0502020204020303" pitchFamily="34" charset="0"/>
              </a:rPr>
              <a:t>Alimentary clearance rate</a:t>
            </a:r>
          </a:p>
        </p:txBody>
      </p:sp>
      <p:pic>
        <p:nvPicPr>
          <p:cNvPr id="51" name="Grafik 50" descr="Blitzschlag">
            <a:extLst>
              <a:ext uri="{FF2B5EF4-FFF2-40B4-BE49-F238E27FC236}">
                <a16:creationId xmlns:a16="http://schemas.microsoft.com/office/drawing/2014/main" id="{F8E906EC-BB8D-4C80-8622-A1F25B274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2475" y="2772312"/>
            <a:ext cx="658506" cy="658506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B55B4DAE-3191-45DD-8978-132E63C8D444}"/>
              </a:ext>
            </a:extLst>
          </p:cNvPr>
          <p:cNvSpPr/>
          <p:nvPr/>
        </p:nvSpPr>
        <p:spPr>
          <a:xfrm>
            <a:off x="3460669" y="1963736"/>
            <a:ext cx="1882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i="1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Energy demands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65D211C-B8B1-4F75-BFB3-F8D829FA4F49}"/>
              </a:ext>
            </a:extLst>
          </p:cNvPr>
          <p:cNvSpPr/>
          <p:nvPr/>
        </p:nvSpPr>
        <p:spPr>
          <a:xfrm>
            <a:off x="2784252" y="2403750"/>
            <a:ext cx="3537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Futura Bk BT" panose="020B0502020204020303" pitchFamily="34" charset="0"/>
              </a:rPr>
              <a:t>Alimentary </a:t>
            </a:r>
            <a:r>
              <a:rPr lang="da-DK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dynamics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9A1D4B06-4B70-4137-8047-98A214BFC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18186" r="18035" b="32595"/>
          <a:stretch/>
        </p:blipFill>
        <p:spPr>
          <a:xfrm>
            <a:off x="2253251" y="4157411"/>
            <a:ext cx="4518338" cy="2049363"/>
          </a:xfrm>
          <a:prstGeom prst="rect">
            <a:avLst/>
          </a:prstGeom>
        </p:spPr>
      </p:pic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E397313F-F147-4C28-9B34-6677041E5BA2}"/>
              </a:ext>
            </a:extLst>
          </p:cNvPr>
          <p:cNvGrpSpPr/>
          <p:nvPr/>
        </p:nvGrpSpPr>
        <p:grpSpPr>
          <a:xfrm>
            <a:off x="4100476" y="4648858"/>
            <a:ext cx="914400" cy="914400"/>
            <a:chOff x="3740507" y="3361908"/>
            <a:chExt cx="914400" cy="914400"/>
          </a:xfrm>
        </p:grpSpPr>
        <p:pic>
          <p:nvPicPr>
            <p:cNvPr id="65" name="Grafik 64" descr="Bauch">
              <a:extLst>
                <a:ext uri="{FF2B5EF4-FFF2-40B4-BE49-F238E27FC236}">
                  <a16:creationId xmlns:a16="http://schemas.microsoft.com/office/drawing/2014/main" id="{AD64EE49-D32F-4EE2-BCF6-F66EC65B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086808" flipH="1" flipV="1">
              <a:off x="3740507" y="3361908"/>
              <a:ext cx="914400" cy="914400"/>
            </a:xfrm>
            <a:prstGeom prst="rect">
              <a:avLst/>
            </a:prstGeom>
          </p:spPr>
        </p:pic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F07F09D1-440A-4141-8ECB-642BC1620934}"/>
                </a:ext>
              </a:extLst>
            </p:cNvPr>
            <p:cNvSpPr/>
            <p:nvPr/>
          </p:nvSpPr>
          <p:spPr>
            <a:xfrm rot="21070895">
              <a:off x="3790950" y="3814763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5D67AF-01C9-4CD8-BE78-D6FBF130A556}"/>
                </a:ext>
              </a:extLst>
            </p:cNvPr>
            <p:cNvSpPr/>
            <p:nvPr/>
          </p:nvSpPr>
          <p:spPr>
            <a:xfrm rot="10313931">
              <a:off x="4514849" y="4012936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hteck 67">
            <a:extLst>
              <a:ext uri="{FF2B5EF4-FFF2-40B4-BE49-F238E27FC236}">
                <a16:creationId xmlns:a16="http://schemas.microsoft.com/office/drawing/2014/main" id="{33E48441-0D23-4C5F-8BB4-778415EB47EF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Futura Bk BT" panose="020B0502020204020303" pitchFamily="34" charset="0"/>
              </a:rPr>
              <a:t>Vole illustration from BioRender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925B17C-9DB2-4CFC-A498-664E3552D8E7}"/>
              </a:ext>
            </a:extLst>
          </p:cNvPr>
          <p:cNvGrpSpPr/>
          <p:nvPr/>
        </p:nvGrpSpPr>
        <p:grpSpPr>
          <a:xfrm>
            <a:off x="3985712" y="4526730"/>
            <a:ext cx="1134610" cy="1134610"/>
            <a:chOff x="3740508" y="3361908"/>
            <a:chExt cx="914400" cy="914400"/>
          </a:xfrm>
        </p:grpSpPr>
        <p:pic>
          <p:nvPicPr>
            <p:cNvPr id="75" name="Grafik 74" descr="Bauch">
              <a:extLst>
                <a:ext uri="{FF2B5EF4-FFF2-40B4-BE49-F238E27FC236}">
                  <a16:creationId xmlns:a16="http://schemas.microsoft.com/office/drawing/2014/main" id="{4E53FE2D-85C9-4394-B85A-7D332029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086808" flipH="1" flipV="1">
              <a:off x="3740508" y="3361908"/>
              <a:ext cx="914400" cy="914400"/>
            </a:xfrm>
            <a:prstGeom prst="rect">
              <a:avLst/>
            </a:prstGeom>
          </p:spPr>
        </p:pic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53CB079B-9025-4617-AD81-4AE80B68DCE7}"/>
                </a:ext>
              </a:extLst>
            </p:cNvPr>
            <p:cNvSpPr/>
            <p:nvPr/>
          </p:nvSpPr>
          <p:spPr>
            <a:xfrm rot="21070895">
              <a:off x="3790950" y="3814763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552932CF-3488-4853-A53A-3B10D9EE62BC}"/>
                </a:ext>
              </a:extLst>
            </p:cNvPr>
            <p:cNvSpPr/>
            <p:nvPr/>
          </p:nvSpPr>
          <p:spPr>
            <a:xfrm rot="10313931">
              <a:off x="4514849" y="4012936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613D269B-19BE-4B72-A620-6E2CA6C06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2412" y="4721930"/>
            <a:ext cx="1019175" cy="781050"/>
          </a:xfrm>
          <a:prstGeom prst="rect">
            <a:avLst/>
          </a:prstGeom>
        </p:spPr>
      </p:pic>
      <p:sp>
        <p:nvSpPr>
          <p:cNvPr id="79" name="Rechteck 78">
            <a:extLst>
              <a:ext uri="{FF2B5EF4-FFF2-40B4-BE49-F238E27FC236}">
                <a16:creationId xmlns:a16="http://schemas.microsoft.com/office/drawing/2014/main" id="{C5A87448-E6BE-462F-93D9-44B4B384BFA3}"/>
              </a:ext>
            </a:extLst>
          </p:cNvPr>
          <p:cNvSpPr/>
          <p:nvPr/>
        </p:nvSpPr>
        <p:spPr>
          <a:xfrm>
            <a:off x="678885" y="3800382"/>
            <a:ext cx="2526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latin typeface="Futura Bk BT" panose="020B0502020204020303" pitchFamily="34" charset="0"/>
              </a:rPr>
              <a:t>Based on percentage body weight from a bank vole study (Meese 1969)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5D406AF-40A7-4280-9C06-509696978A29}"/>
              </a:ext>
            </a:extLst>
          </p:cNvPr>
          <p:cNvSpPr/>
          <p:nvPr/>
        </p:nvSpPr>
        <p:spPr>
          <a:xfrm>
            <a:off x="5819678" y="3800382"/>
            <a:ext cx="2526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latin typeface="Futura Bk BT" panose="020B0502020204020303" pitchFamily="34" charset="0"/>
              </a:rPr>
              <a:t>Based on an allometric relationship for mammals (Abraham et al. 2021)</a:t>
            </a:r>
          </a:p>
        </p:txBody>
      </p:sp>
    </p:spTree>
    <p:extLst>
      <p:ext uri="{BB962C8B-B14F-4D97-AF65-F5344CB8AC3E}">
        <p14:creationId xmlns:p14="http://schemas.microsoft.com/office/powerpoint/2010/main" val="1615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54" grpId="0"/>
      <p:bldP spid="79" grpId="0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60" y="278736"/>
            <a:ext cx="458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Alimentary dynamics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7E3FD5-781E-4453-AD5F-A0CB639AD3C9}"/>
              </a:ext>
            </a:extLst>
          </p:cNvPr>
          <p:cNvSpPr/>
          <p:nvPr/>
        </p:nvSpPr>
        <p:spPr>
          <a:xfrm>
            <a:off x="327469" y="3896208"/>
            <a:ext cx="3191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i="1" dirty="0">
                <a:latin typeface="Futura Bk BT" panose="020B0502020204020303" pitchFamily="34" charset="0"/>
              </a:rPr>
              <a:t>Capacity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AA7C5F-6396-4207-906C-17D3A7A5A98E}"/>
              </a:ext>
            </a:extLst>
          </p:cNvPr>
          <p:cNvSpPr/>
          <p:nvPr/>
        </p:nvSpPr>
        <p:spPr>
          <a:xfrm>
            <a:off x="5287818" y="3896208"/>
            <a:ext cx="3537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i="1" dirty="0">
                <a:latin typeface="Futura Bk BT" panose="020B0502020204020303" pitchFamily="34" charset="0"/>
              </a:rPr>
              <a:t>Clearance rate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FFA968-FB2F-4132-B00D-1295DED3B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18186" r="18035" b="32595"/>
          <a:stretch/>
        </p:blipFill>
        <p:spPr>
          <a:xfrm>
            <a:off x="2253251" y="4157411"/>
            <a:ext cx="4518338" cy="2049363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B8C88322-948B-4EB8-B931-215CE3CCD98E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Futura Bk BT" panose="020B0502020204020303" pitchFamily="34" charset="0"/>
              </a:rPr>
              <a:t>Vole illustration from BioRender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BC724C1-1B5B-4CD8-9891-4B74ED26B47E}"/>
              </a:ext>
            </a:extLst>
          </p:cNvPr>
          <p:cNvCxnSpPr>
            <a:cxnSpLocks/>
          </p:cNvCxnSpPr>
          <p:nvPr/>
        </p:nvCxnSpPr>
        <p:spPr>
          <a:xfrm flipV="1">
            <a:off x="1122217" y="3887514"/>
            <a:ext cx="1" cy="470359"/>
          </a:xfrm>
          <a:prstGeom prst="straightConnector1">
            <a:avLst/>
          </a:prstGeom>
          <a:ln w="76200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D71F848-ACAE-4F85-8494-F22BD2C89104}"/>
              </a:ext>
            </a:extLst>
          </p:cNvPr>
          <p:cNvCxnSpPr>
            <a:cxnSpLocks/>
          </p:cNvCxnSpPr>
          <p:nvPr/>
        </p:nvCxnSpPr>
        <p:spPr>
          <a:xfrm flipV="1">
            <a:off x="5846616" y="3896208"/>
            <a:ext cx="1" cy="470359"/>
          </a:xfrm>
          <a:prstGeom prst="straightConnector1">
            <a:avLst/>
          </a:prstGeom>
          <a:ln w="76200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72376AD-E532-4604-AAC9-05226D9B923A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923262" y="2764151"/>
            <a:ext cx="2468628" cy="1132057"/>
          </a:xfrm>
          <a:prstGeom prst="straightConnector1">
            <a:avLst/>
          </a:prstGeom>
          <a:ln w="28575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45E34C7-CAF8-433B-9615-9108DD0D903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889" y="2765789"/>
            <a:ext cx="2664693" cy="1130419"/>
          </a:xfrm>
          <a:prstGeom prst="straightConnector1">
            <a:avLst/>
          </a:prstGeom>
          <a:ln w="28575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3B8361F7-8820-4B98-ABF2-62B5779889B4}"/>
              </a:ext>
            </a:extLst>
          </p:cNvPr>
          <p:cNvSpPr/>
          <p:nvPr/>
        </p:nvSpPr>
        <p:spPr>
          <a:xfrm>
            <a:off x="3470510" y="1636851"/>
            <a:ext cx="1862437" cy="1862437"/>
          </a:xfrm>
          <a:prstGeom prst="ellipse">
            <a:avLst/>
          </a:prstGeom>
          <a:solidFill>
            <a:srgbClr val="3F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61B79E8-DAA5-4D4C-BEE5-D3F5E2EE4B5F}"/>
              </a:ext>
            </a:extLst>
          </p:cNvPr>
          <p:cNvGrpSpPr/>
          <p:nvPr/>
        </p:nvGrpSpPr>
        <p:grpSpPr>
          <a:xfrm>
            <a:off x="3985711" y="4526730"/>
            <a:ext cx="1134610" cy="1134610"/>
            <a:chOff x="3740507" y="3361908"/>
            <a:chExt cx="914400" cy="914400"/>
          </a:xfrm>
        </p:grpSpPr>
        <p:pic>
          <p:nvPicPr>
            <p:cNvPr id="35" name="Grafik 34" descr="Bauch">
              <a:extLst>
                <a:ext uri="{FF2B5EF4-FFF2-40B4-BE49-F238E27FC236}">
                  <a16:creationId xmlns:a16="http://schemas.microsoft.com/office/drawing/2014/main" id="{5CB42528-1131-4AD2-8ECF-B6338C77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086808" flipH="1" flipV="1">
              <a:off x="3740507" y="3361908"/>
              <a:ext cx="914400" cy="914400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8798C24E-0CC0-470D-915A-42B9DE150EA9}"/>
                </a:ext>
              </a:extLst>
            </p:cNvPr>
            <p:cNvSpPr/>
            <p:nvPr/>
          </p:nvSpPr>
          <p:spPr>
            <a:xfrm rot="21070895">
              <a:off x="3790950" y="3814763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C77CAB5A-C713-400A-8E05-B628041DEFC3}"/>
                </a:ext>
              </a:extLst>
            </p:cNvPr>
            <p:cNvSpPr/>
            <p:nvPr/>
          </p:nvSpPr>
          <p:spPr>
            <a:xfrm rot="10313931">
              <a:off x="4514849" y="4012936"/>
              <a:ext cx="114300" cy="183356"/>
            </a:xfrm>
            <a:prstGeom prst="rect">
              <a:avLst/>
            </a:prstGeom>
            <a:gradFill flip="none" rotWithShape="1">
              <a:gsLst>
                <a:gs pos="61000">
                  <a:srgbClr val="896E56"/>
                </a:gs>
                <a:gs pos="100000">
                  <a:srgbClr val="896E56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F034FBD9-F5B5-4A95-9AFC-8696DE876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2412" y="4721930"/>
            <a:ext cx="1019175" cy="781050"/>
          </a:xfrm>
          <a:prstGeom prst="rect">
            <a:avLst/>
          </a:prstGeom>
        </p:spPr>
      </p:pic>
      <p:pic>
        <p:nvPicPr>
          <p:cNvPr id="46" name="Grafik 45" descr="Blitzschlag">
            <a:extLst>
              <a:ext uri="{FF2B5EF4-FFF2-40B4-BE49-F238E27FC236}">
                <a16:creationId xmlns:a16="http://schemas.microsoft.com/office/drawing/2014/main" id="{85FB01DE-0EF5-4D87-970B-3E014A852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2475" y="2772312"/>
            <a:ext cx="658506" cy="65850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4DFDEF21-013C-4781-8AE5-CA3BF305C563}"/>
              </a:ext>
            </a:extLst>
          </p:cNvPr>
          <p:cNvSpPr/>
          <p:nvPr/>
        </p:nvSpPr>
        <p:spPr>
          <a:xfrm>
            <a:off x="3460669" y="1963736"/>
            <a:ext cx="1882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i="1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Energy demands</a:t>
            </a:r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566A7F02-D7C4-4702-B034-F3D7EEFF80AB}"/>
              </a:ext>
            </a:extLst>
          </p:cNvPr>
          <p:cNvSpPr/>
          <p:nvPr/>
        </p:nvSpPr>
        <p:spPr>
          <a:xfrm flipV="1">
            <a:off x="3239195" y="1630127"/>
            <a:ext cx="590250" cy="1011256"/>
          </a:xfrm>
          <a:prstGeom prst="downArrow">
            <a:avLst/>
          </a:prstGeom>
          <a:solidFill>
            <a:srgbClr val="3F3F7B"/>
          </a:solidFill>
          <a:ln w="381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6F8A24B-0D4F-4EBD-8367-A00D7166C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232" y="278736"/>
            <a:ext cx="1257439" cy="13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3" grpId="0" animBg="1"/>
      <p:bldP spid="24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Mass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44F11-6325-4CB2-854F-3D5DCF2A4B6A}"/>
              </a:ext>
            </a:extLst>
          </p:cNvPr>
          <p:cNvSpPr/>
          <p:nvPr/>
        </p:nvSpPr>
        <p:spPr>
          <a:xfrm>
            <a:off x="4487661" y="445843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9C2B601-0F1A-48EF-8741-0AEEF80B8BFD}"/>
              </a:ext>
            </a:extLst>
          </p:cNvPr>
          <p:cNvSpPr/>
          <p:nvPr/>
        </p:nvSpPr>
        <p:spPr>
          <a:xfrm>
            <a:off x="4487661" y="20141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0288698-192D-4D6F-A366-85F8469DD979}"/>
              </a:ext>
            </a:extLst>
          </p:cNvPr>
          <p:cNvSpPr/>
          <p:nvPr/>
        </p:nvSpPr>
        <p:spPr>
          <a:xfrm>
            <a:off x="5732015" y="365803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FE6F96-7A10-4E32-959F-9933A448A07A}"/>
              </a:ext>
            </a:extLst>
          </p:cNvPr>
          <p:cNvSpPr/>
          <p:nvPr/>
        </p:nvSpPr>
        <p:spPr>
          <a:xfrm>
            <a:off x="4783585" y="33998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CF7AB3E-394D-4692-A459-AD9C00815BB5}"/>
              </a:ext>
            </a:extLst>
          </p:cNvPr>
          <p:cNvSpPr/>
          <p:nvPr/>
        </p:nvSpPr>
        <p:spPr>
          <a:xfrm>
            <a:off x="3783660" y="326254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10B994-6CCC-420F-96C1-8D2ACB91D4F0}"/>
              </a:ext>
            </a:extLst>
          </p:cNvPr>
          <p:cNvSpPr/>
          <p:nvPr/>
        </p:nvSpPr>
        <p:spPr>
          <a:xfrm>
            <a:off x="3221122" y="294516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51C7BF5-316F-4345-88F6-B4A91A19F4DB}"/>
              </a:ext>
            </a:extLst>
          </p:cNvPr>
          <p:cNvSpPr/>
          <p:nvPr/>
        </p:nvSpPr>
        <p:spPr>
          <a:xfrm>
            <a:off x="2328909" y="37768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73A522D-2E0B-41F9-A0F6-8EB42EFA057C}"/>
              </a:ext>
            </a:extLst>
          </p:cNvPr>
          <p:cNvSpPr/>
          <p:nvPr/>
        </p:nvSpPr>
        <p:spPr>
          <a:xfrm>
            <a:off x="2213499" y="47992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6BC620C-EC61-4274-A523-3C4FBC251F5F}"/>
              </a:ext>
            </a:extLst>
          </p:cNvPr>
          <p:cNvSpPr/>
          <p:nvPr/>
        </p:nvSpPr>
        <p:spPr>
          <a:xfrm>
            <a:off x="3201883" y="4365571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6D38EB1-D5B1-414E-8352-CE4E89DDA382}"/>
              </a:ext>
            </a:extLst>
          </p:cNvPr>
          <p:cNvSpPr/>
          <p:nvPr/>
        </p:nvSpPr>
        <p:spPr>
          <a:xfrm>
            <a:off x="4190267" y="393189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6F05F0D-D6EA-48D7-8A61-0B5B045FF998}"/>
              </a:ext>
            </a:extLst>
          </p:cNvPr>
          <p:cNvSpPr/>
          <p:nvPr/>
        </p:nvSpPr>
        <p:spPr>
          <a:xfrm>
            <a:off x="5302927" y="241363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36D5904-F091-4375-84DC-A8A728DE0CD5}"/>
              </a:ext>
            </a:extLst>
          </p:cNvPr>
          <p:cNvSpPr/>
          <p:nvPr/>
        </p:nvSpPr>
        <p:spPr>
          <a:xfrm>
            <a:off x="5418337" y="324411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C71A97F-9B55-4030-BE8D-F262736E04AD}"/>
              </a:ext>
            </a:extLst>
          </p:cNvPr>
          <p:cNvSpPr/>
          <p:nvPr/>
        </p:nvSpPr>
        <p:spPr>
          <a:xfrm>
            <a:off x="6661211" y="28852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82C3029-494D-4671-82E9-CBF4F8811406}"/>
              </a:ext>
            </a:extLst>
          </p:cNvPr>
          <p:cNvSpPr/>
          <p:nvPr/>
        </p:nvSpPr>
        <p:spPr>
          <a:xfrm>
            <a:off x="6004264" y="21048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41DBDFE-F55B-4DCF-9406-3C697125A563}"/>
              </a:ext>
            </a:extLst>
          </p:cNvPr>
          <p:cNvSpPr/>
          <p:nvPr/>
        </p:nvSpPr>
        <p:spPr>
          <a:xfrm>
            <a:off x="4401844" y="300065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86A82F-D72D-4FC9-952B-FB3150EECF16}"/>
              </a:ext>
            </a:extLst>
          </p:cNvPr>
          <p:cNvSpPr/>
          <p:nvPr/>
        </p:nvSpPr>
        <p:spPr>
          <a:xfrm>
            <a:off x="3478570" y="354447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A02F497-EBB5-4C0D-BE65-B9CF4EAF43CE}"/>
              </a:ext>
            </a:extLst>
          </p:cNvPr>
          <p:cNvSpPr/>
          <p:nvPr/>
        </p:nvSpPr>
        <p:spPr>
          <a:xfrm>
            <a:off x="2555291" y="445295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5221071-5063-4011-9361-4AE46CB4400D}"/>
              </a:ext>
            </a:extLst>
          </p:cNvPr>
          <p:cNvSpPr/>
          <p:nvPr/>
        </p:nvSpPr>
        <p:spPr>
          <a:xfrm>
            <a:off x="5476042" y="2006354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771A3D1-6BBD-4E01-9C74-D3F6412321DE}"/>
              </a:ext>
            </a:extLst>
          </p:cNvPr>
          <p:cNvSpPr/>
          <p:nvPr/>
        </p:nvSpPr>
        <p:spPr>
          <a:xfrm>
            <a:off x="5999825" y="287766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Variation in energy use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30CB7FF-0B32-49E2-92CD-99AF2D99368C}"/>
              </a:ext>
            </a:extLst>
          </p:cNvPr>
          <p:cNvSpPr txBox="1">
            <a:spLocks/>
          </p:cNvSpPr>
          <p:nvPr/>
        </p:nvSpPr>
        <p:spPr>
          <a:xfrm rot="16200000">
            <a:off x="-1096625" y="3016928"/>
            <a:ext cx="4438344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Total energy expenditure</a:t>
            </a:r>
          </a:p>
        </p:txBody>
      </p:sp>
    </p:spTree>
    <p:extLst>
      <p:ext uri="{BB962C8B-B14F-4D97-AF65-F5344CB8AC3E}">
        <p14:creationId xmlns:p14="http://schemas.microsoft.com/office/powerpoint/2010/main" val="9064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4" grpId="0" animBg="1"/>
      <p:bldP spid="25" grpId="0" animBg="1"/>
      <p:bldP spid="26" grpId="0" animBg="1"/>
      <p:bldP spid="27" grpId="0" animBg="1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90AF471-F2D2-44E5-BBD4-2C949FE367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233" y="3913859"/>
            <a:ext cx="3691721" cy="295337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C51300C-1C38-4825-9A39-74404DE694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9791" y="9236"/>
            <a:ext cx="4508097" cy="401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0496920-D2D2-46C5-A37F-54FAEC9996B8}"/>
                  </a:ext>
                </a:extLst>
              </p:cNvPr>
              <p:cNvSpPr/>
              <p:nvPr/>
            </p:nvSpPr>
            <p:spPr>
              <a:xfrm>
                <a:off x="848348" y="4078894"/>
                <a:ext cx="2988960" cy="38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mod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scaled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0496920-D2D2-46C5-A37F-54FAEC999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8" y="4078894"/>
                <a:ext cx="2988960" cy="387798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9B48B6-BF6E-433C-802F-1FCD9239A219}"/>
              </a:ext>
            </a:extLst>
          </p:cNvPr>
          <p:cNvCxnSpPr>
            <a:cxnSpLocks/>
          </p:cNvCxnSpPr>
          <p:nvPr/>
        </p:nvCxnSpPr>
        <p:spPr>
          <a:xfrm flipH="1">
            <a:off x="5559425" y="3992588"/>
            <a:ext cx="951250" cy="0"/>
          </a:xfrm>
          <a:prstGeom prst="straightConnector1">
            <a:avLst/>
          </a:prstGeom>
          <a:ln w="38100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C03E06E-1488-4E56-9840-61205F1F4822}"/>
              </a:ext>
            </a:extLst>
          </p:cNvPr>
          <p:cNvCxnSpPr>
            <a:cxnSpLocks/>
          </p:cNvCxnSpPr>
          <p:nvPr/>
        </p:nvCxnSpPr>
        <p:spPr>
          <a:xfrm>
            <a:off x="7381875" y="3992588"/>
            <a:ext cx="1184701" cy="0"/>
          </a:xfrm>
          <a:prstGeom prst="straightConnector1">
            <a:avLst/>
          </a:prstGeom>
          <a:ln w="38100">
            <a:solidFill>
              <a:srgbClr val="3F3F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8671B656-26B8-481B-9279-05B1E052FA15}"/>
              </a:ext>
            </a:extLst>
          </p:cNvPr>
          <p:cNvSpPr/>
          <p:nvPr/>
        </p:nvSpPr>
        <p:spPr>
          <a:xfrm>
            <a:off x="7843211" y="-27708"/>
            <a:ext cx="13481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Futura Bk BT" panose="020B0502020204020303" pitchFamily="34" charset="0"/>
              </a:rPr>
              <a:t>Speakman 2014 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EE8AEAD-1577-47B0-9D3A-D82A31DA9CFC}"/>
              </a:ext>
            </a:extLst>
          </p:cNvPr>
          <p:cNvSpPr/>
          <p:nvPr/>
        </p:nvSpPr>
        <p:spPr>
          <a:xfrm>
            <a:off x="6877615" y="3976441"/>
            <a:ext cx="163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solidFill>
                  <a:srgbClr val="3F3F7B"/>
                </a:solidFill>
                <a:latin typeface="Futura Bk BT" panose="020B0502020204020303" pitchFamily="34" charset="0"/>
              </a:rPr>
              <a:t>Reduce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FC69BCF-FF58-4E3B-8654-95F2BCFC7CC6}"/>
              </a:ext>
            </a:extLst>
          </p:cNvPr>
          <p:cNvSpPr/>
          <p:nvPr/>
        </p:nvSpPr>
        <p:spPr>
          <a:xfrm>
            <a:off x="5329841" y="3948030"/>
            <a:ext cx="163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solidFill>
                  <a:srgbClr val="3F3F7B"/>
                </a:solidFill>
                <a:latin typeface="Futura Bk BT" panose="020B0502020204020303" pitchFamily="34" charset="0"/>
              </a:rPr>
              <a:t>Increase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B6EB46F-6FCA-4C0F-BAE7-3F324F431F3F}"/>
              </a:ext>
            </a:extLst>
          </p:cNvPr>
          <p:cNvSpPr/>
          <p:nvPr/>
        </p:nvSpPr>
        <p:spPr>
          <a:xfrm>
            <a:off x="417046" y="3075057"/>
            <a:ext cx="3851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Futura Bk BT" panose="020B0502020204020303" pitchFamily="34" charset="0"/>
              </a:rPr>
              <a:t>Ingestion rate is additionally modified by body fat percentage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74FA45-41C0-4359-A1A8-DA018752F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3" y="269300"/>
            <a:ext cx="1479717" cy="15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2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4" grpId="0"/>
      <p:bldP spid="35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60" y="278736"/>
            <a:ext cx="458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Futura Bk BT" panose="020B0502020204020303" pitchFamily="34" charset="0"/>
              </a:rPr>
              <a:t>Growth and storage dynamics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FFA968-FB2F-4132-B00D-1295DED3B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18186" r="18035" b="32595"/>
          <a:stretch/>
        </p:blipFill>
        <p:spPr>
          <a:xfrm flipH="1">
            <a:off x="134815" y="5578157"/>
            <a:ext cx="3049062" cy="138295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B8C88322-948B-4EB8-B931-215CE3CCD98E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Futura Bk BT" panose="020B0502020204020303" pitchFamily="34" charset="0"/>
              </a:rPr>
              <a:t>Vole illustration from BioRender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D77F58E-9572-4084-8D0E-39D03D95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5252" y="1596607"/>
            <a:ext cx="895350" cy="8953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9418FBB-A221-4C90-A89E-00D6734B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252" y="2491957"/>
            <a:ext cx="895350" cy="89535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87AFC0A-0107-43F0-B78D-96C298250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5252" y="3387307"/>
            <a:ext cx="895350" cy="8953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99BA53-5350-4DA1-B4B0-8F5A1F7BC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5252" y="4282657"/>
            <a:ext cx="895350" cy="8953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E91F0C-310C-47BA-AE6D-1C99D47A6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88851" y="5178007"/>
            <a:ext cx="3314700" cy="561975"/>
          </a:xfrm>
          <a:prstGeom prst="rect">
            <a:avLst/>
          </a:prstGeom>
        </p:spPr>
      </p:pic>
      <p:sp>
        <p:nvSpPr>
          <p:cNvPr id="41" name="Ellipse 40">
            <a:extLst>
              <a:ext uri="{FF2B5EF4-FFF2-40B4-BE49-F238E27FC236}">
                <a16:creationId xmlns:a16="http://schemas.microsoft.com/office/drawing/2014/main" id="{8CCF3828-057A-4847-936E-32B4AF86A739}"/>
              </a:ext>
            </a:extLst>
          </p:cNvPr>
          <p:cNvSpPr/>
          <p:nvPr/>
        </p:nvSpPr>
        <p:spPr>
          <a:xfrm>
            <a:off x="2792364" y="3762138"/>
            <a:ext cx="1415869" cy="1415869"/>
          </a:xfrm>
          <a:prstGeom prst="ellipse">
            <a:avLst/>
          </a:prstGeom>
          <a:solidFill>
            <a:srgbClr val="1F9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2515DBA-7715-4C58-82A6-3C41FBA7E5F9}"/>
              </a:ext>
            </a:extLst>
          </p:cNvPr>
          <p:cNvSpPr/>
          <p:nvPr/>
        </p:nvSpPr>
        <p:spPr>
          <a:xfrm>
            <a:off x="2943668" y="3906659"/>
            <a:ext cx="1113262" cy="1113262"/>
          </a:xfrm>
          <a:prstGeom prst="ellipse">
            <a:avLst/>
          </a:prstGeom>
          <a:solidFill>
            <a:srgbClr val="1F9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chel">
            <a:extLst>
              <a:ext uri="{FF2B5EF4-FFF2-40B4-BE49-F238E27FC236}">
                <a16:creationId xmlns:a16="http://schemas.microsoft.com/office/drawing/2014/main" id="{FFB7FEBC-3FB3-4522-B433-CCE452188C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43098" y="40204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6130575-4EFF-48D3-9052-F2CA7364A0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39" y="3216565"/>
            <a:ext cx="4042271" cy="323381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60" y="278736"/>
            <a:ext cx="458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Futura Bk BT" panose="020B0502020204020303" pitchFamily="34" charset="0"/>
              </a:rPr>
              <a:t>Storage dynamics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FFA968-FB2F-4132-B00D-1295DED3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18186" r="18035" b="32595"/>
          <a:stretch/>
        </p:blipFill>
        <p:spPr>
          <a:xfrm>
            <a:off x="2338039" y="969914"/>
            <a:ext cx="4518338" cy="2049363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B8C88322-948B-4EB8-B931-215CE3CCD98E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Futura Bk BT" panose="020B0502020204020303" pitchFamily="34" charset="0"/>
              </a:rPr>
              <a:t>Vole illustration from BioRender</a:t>
            </a: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4EB0D6D7-09C1-4775-931A-DBF6FA065B4E}"/>
              </a:ext>
            </a:extLst>
          </p:cNvPr>
          <p:cNvSpPr/>
          <p:nvPr/>
        </p:nvSpPr>
        <p:spPr>
          <a:xfrm>
            <a:off x="4045932" y="2855460"/>
            <a:ext cx="415636" cy="895350"/>
          </a:xfrm>
          <a:prstGeom prst="downArrow">
            <a:avLst/>
          </a:prstGeom>
          <a:solidFill>
            <a:srgbClr val="278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66070D84-6DAC-4466-A679-2A85B65668CB}"/>
              </a:ext>
            </a:extLst>
          </p:cNvPr>
          <p:cNvSpPr/>
          <p:nvPr/>
        </p:nvSpPr>
        <p:spPr>
          <a:xfrm flipV="1">
            <a:off x="4678488" y="2855460"/>
            <a:ext cx="415636" cy="895350"/>
          </a:xfrm>
          <a:prstGeom prst="downArrow">
            <a:avLst/>
          </a:prstGeom>
          <a:solidFill>
            <a:srgbClr val="278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9169E72-AC7C-4B5E-9335-BF0D7E6D8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41910">
            <a:off x="3796344" y="1887281"/>
            <a:ext cx="741717" cy="32694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F237680D-FF26-4CAC-807B-CB8AF7D7A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230" y="1507536"/>
            <a:ext cx="768639" cy="59231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F17122-F395-452F-BE19-4E0005581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899" y="139362"/>
            <a:ext cx="1356610" cy="1371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24831FE-C595-462B-B8CE-27204392CB80}"/>
              </a:ext>
            </a:extLst>
          </p:cNvPr>
          <p:cNvSpPr/>
          <p:nvPr/>
        </p:nvSpPr>
        <p:spPr>
          <a:xfrm>
            <a:off x="6511532" y="1342026"/>
            <a:ext cx="2568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latin typeface="Futura Bk BT" panose="020B0502020204020303" pitchFamily="34" charset="0"/>
              </a:rPr>
              <a:t>Mobilized and stored energy use a mix of protein and fat</a:t>
            </a:r>
            <a:endParaRPr lang="da-DK" sz="2400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0E1351C-024A-4108-8F58-13E610C37726}"/>
                  </a:ext>
                </a:extLst>
              </p:cNvPr>
              <p:cNvSpPr/>
              <p:nvPr/>
            </p:nvSpPr>
            <p:spPr>
              <a:xfrm>
                <a:off x="2073174" y="6405622"/>
                <a:ext cx="4572000" cy="2616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Belkhou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al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1991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Dunn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al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1982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, &amp;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Cherel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al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1100">
                          <a:latin typeface="Futura Bk BT" panose="020B0502020204020303" pitchFamily="34" charset="0"/>
                        </a:rPr>
                        <m:t>1992</m:t>
                      </m:r>
                    </m:oMath>
                  </m:oMathPara>
                </a14:m>
                <a:endParaRPr lang="en-US" sz="11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0E1351C-024A-4108-8F58-13E610C37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174" y="6405622"/>
                <a:ext cx="4572000" cy="261610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4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16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736CAAA-3D67-46D9-8346-A79608604E8D}"/>
              </a:ext>
            </a:extLst>
          </p:cNvPr>
          <p:cNvSpPr/>
          <p:nvPr/>
        </p:nvSpPr>
        <p:spPr>
          <a:xfrm>
            <a:off x="1330037" y="2022763"/>
            <a:ext cx="6419271" cy="4110182"/>
          </a:xfrm>
          <a:prstGeom prst="roundRect">
            <a:avLst>
              <a:gd name="adj" fmla="val 12622"/>
            </a:avLst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1330037" y="2087411"/>
            <a:ext cx="34335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200" dirty="0">
                <a:latin typeface="Futura Bk BT" panose="020B0502020204020303" pitchFamily="34" charset="0"/>
              </a:rPr>
              <a:t>Energy budget model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2DF72DA-7FF1-479A-865B-1CAB3659298A}"/>
              </a:ext>
            </a:extLst>
          </p:cNvPr>
          <p:cNvGrpSpPr/>
          <p:nvPr/>
        </p:nvGrpSpPr>
        <p:grpSpPr>
          <a:xfrm>
            <a:off x="1434065" y="355945"/>
            <a:ext cx="1874981" cy="1666818"/>
            <a:chOff x="1434065" y="355945"/>
            <a:chExt cx="1874981" cy="1666818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08B11E25-E553-4BFE-9670-22DA9426C976}"/>
                </a:ext>
              </a:extLst>
            </p:cNvPr>
            <p:cNvSpPr/>
            <p:nvPr/>
          </p:nvSpPr>
          <p:spPr>
            <a:xfrm>
              <a:off x="1434065" y="355945"/>
              <a:ext cx="1874981" cy="877454"/>
            </a:xfrm>
            <a:prstGeom prst="roundRect">
              <a:avLst/>
            </a:prstGeom>
            <a:solidFill>
              <a:srgbClr val="3E6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Futura Bk BT" panose="020B0502020204020303" pitchFamily="34" charset="0"/>
                </a:rPr>
                <a:t>Individual variation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403E1EC7-A242-418D-A7F8-25FBE15A730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2371556" y="1233399"/>
              <a:ext cx="0" cy="789364"/>
            </a:xfrm>
            <a:prstGeom prst="straightConnector1">
              <a:avLst/>
            </a:prstGeom>
            <a:ln w="57150" cap="sq">
              <a:solidFill>
                <a:srgbClr val="3E6C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B29298C-0C5D-4D94-8C7B-1D4C7EBD1D4A}"/>
              </a:ext>
            </a:extLst>
          </p:cNvPr>
          <p:cNvGrpSpPr/>
          <p:nvPr/>
        </p:nvGrpSpPr>
        <p:grpSpPr>
          <a:xfrm>
            <a:off x="3602314" y="355945"/>
            <a:ext cx="1874981" cy="1666818"/>
            <a:chOff x="3602314" y="355945"/>
            <a:chExt cx="1874981" cy="1666818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8BFB48-6E55-4CED-A230-3E5022F518E8}"/>
                </a:ext>
              </a:extLst>
            </p:cNvPr>
            <p:cNvSpPr/>
            <p:nvPr/>
          </p:nvSpPr>
          <p:spPr>
            <a:xfrm>
              <a:off x="3602314" y="355945"/>
              <a:ext cx="1874981" cy="877454"/>
            </a:xfrm>
            <a:prstGeom prst="roundRect">
              <a:avLst/>
            </a:prstGeom>
            <a:solidFill>
              <a:srgbClr val="5B8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Futura Bk BT" panose="020B0502020204020303" pitchFamily="34" charset="0"/>
                </a:rPr>
                <a:t>Inheritance</a:t>
              </a:r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6FA3F4E4-7D1A-4880-9C99-DDA8F84A2461}"/>
                </a:ext>
              </a:extLst>
            </p:cNvPr>
            <p:cNvCxnSpPr>
              <a:cxnSpLocks/>
              <a:stCxn id="24" idx="2"/>
              <a:endCxn id="3" idx="0"/>
            </p:cNvCxnSpPr>
            <p:nvPr/>
          </p:nvCxnSpPr>
          <p:spPr>
            <a:xfrm flipH="1">
              <a:off x="4539673" y="1233399"/>
              <a:ext cx="132" cy="789364"/>
            </a:xfrm>
            <a:prstGeom prst="straightConnector1">
              <a:avLst/>
            </a:prstGeom>
            <a:ln w="57150" cap="sq">
              <a:solidFill>
                <a:srgbClr val="5B8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4742716-6C19-45AC-8B73-FB429F079FE4}"/>
              </a:ext>
            </a:extLst>
          </p:cNvPr>
          <p:cNvGrpSpPr/>
          <p:nvPr/>
        </p:nvGrpSpPr>
        <p:grpSpPr>
          <a:xfrm>
            <a:off x="5770563" y="355950"/>
            <a:ext cx="1874981" cy="1664076"/>
            <a:chOff x="5770563" y="355950"/>
            <a:chExt cx="1874981" cy="1664076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9522F421-911B-4C85-85A3-0A1184406C70}"/>
                </a:ext>
              </a:extLst>
            </p:cNvPr>
            <p:cNvSpPr/>
            <p:nvPr/>
          </p:nvSpPr>
          <p:spPr>
            <a:xfrm>
              <a:off x="5770563" y="355950"/>
              <a:ext cx="1874981" cy="877454"/>
            </a:xfrm>
            <a:prstGeom prst="roundRect">
              <a:avLst/>
            </a:prstGeom>
            <a:solidFill>
              <a:srgbClr val="80A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Futura Bk BT" panose="020B0502020204020303" pitchFamily="34" charset="0"/>
                </a:rPr>
                <a:t>Plasticity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967B4057-B922-476B-BD9D-1860D6BEE38D}"/>
                </a:ext>
              </a:extLst>
            </p:cNvPr>
            <p:cNvCxnSpPr>
              <a:cxnSpLocks/>
            </p:cNvCxnSpPr>
            <p:nvPr/>
          </p:nvCxnSpPr>
          <p:spPr>
            <a:xfrm>
              <a:off x="6705810" y="1230662"/>
              <a:ext cx="4486" cy="789364"/>
            </a:xfrm>
            <a:prstGeom prst="straightConnector1">
              <a:avLst/>
            </a:prstGeom>
            <a:ln w="57150" cap="sq">
              <a:solidFill>
                <a:srgbClr val="80A1B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hteck 40">
            <a:extLst>
              <a:ext uri="{FF2B5EF4-FFF2-40B4-BE49-F238E27FC236}">
                <a16:creationId xmlns:a16="http://schemas.microsoft.com/office/drawing/2014/main" id="{9AB285FD-C49C-42D9-889F-CB27C4F447E0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Futura Bk BT" panose="020B0502020204020303" pitchFamily="34" charset="0"/>
              </a:rPr>
              <a:t>Vole illustration from BioRender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24D17B-75BB-4AD4-BEA2-E70CD0C3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55" y="2212189"/>
            <a:ext cx="4482885" cy="37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B9037A6-AB57-4881-9E33-CAA753AAAB5D}"/>
              </a:ext>
            </a:extLst>
          </p:cNvPr>
          <p:cNvSpPr/>
          <p:nvPr/>
        </p:nvSpPr>
        <p:spPr>
          <a:xfrm>
            <a:off x="55416" y="2364509"/>
            <a:ext cx="4451926" cy="29002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CC6BBCF-F37F-40EB-B83E-8BCCD3228620}"/>
              </a:ext>
            </a:extLst>
          </p:cNvPr>
          <p:cNvSpPr/>
          <p:nvPr/>
        </p:nvSpPr>
        <p:spPr>
          <a:xfrm>
            <a:off x="2280960" y="278736"/>
            <a:ext cx="458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Futura Bk BT" panose="020B0502020204020303" pitchFamily="34" charset="0"/>
              </a:rPr>
              <a:t>Traditional approaches to modelling energy allocation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FFE00C-0283-4EAA-AF91-EBB51005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4" y="2545820"/>
            <a:ext cx="4156364" cy="2436558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A67AF56-0431-4661-89D8-8C3879D4C571}"/>
              </a:ext>
            </a:extLst>
          </p:cNvPr>
          <p:cNvSpPr/>
          <p:nvPr/>
        </p:nvSpPr>
        <p:spPr>
          <a:xfrm>
            <a:off x="4561920" y="2364509"/>
            <a:ext cx="4527082" cy="29002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D0CDA6-1F72-4877-B609-DF2FD8FD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7" y="2545820"/>
            <a:ext cx="4451926" cy="24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B9037A6-AB57-4881-9E33-CAA753AAAB5D}"/>
              </a:ext>
            </a:extLst>
          </p:cNvPr>
          <p:cNvSpPr/>
          <p:nvPr/>
        </p:nvSpPr>
        <p:spPr>
          <a:xfrm>
            <a:off x="547686" y="1228437"/>
            <a:ext cx="8048625" cy="4904508"/>
          </a:xfrm>
          <a:prstGeom prst="roundRect">
            <a:avLst>
              <a:gd name="adj" fmla="val 1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CC6BBCF-F37F-40EB-B83E-8BCCD3228620}"/>
              </a:ext>
            </a:extLst>
          </p:cNvPr>
          <p:cNvSpPr/>
          <p:nvPr/>
        </p:nvSpPr>
        <p:spPr>
          <a:xfrm>
            <a:off x="290943" y="112481"/>
            <a:ext cx="8562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Futura Bk BT" panose="020B0502020204020303" pitchFamily="34" charset="0"/>
              </a:rPr>
              <a:t>Traditional approaches to modelling energy allocation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533F0F-2E90-44E5-9070-235AF7A6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6" y="1394979"/>
            <a:ext cx="8048625" cy="4562475"/>
          </a:xfrm>
          <a:prstGeom prst="roundRect">
            <a:avLst>
              <a:gd name="adj" fmla="val 12821"/>
            </a:avLst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9F116-29F1-4A3E-A4D6-7C298848DAA8}"/>
              </a:ext>
            </a:extLst>
          </p:cNvPr>
          <p:cNvSpPr/>
          <p:nvPr/>
        </p:nvSpPr>
        <p:spPr>
          <a:xfrm>
            <a:off x="7316256" y="6550223"/>
            <a:ext cx="1827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Futura Bk BT" panose="020B0502020204020303" pitchFamily="34" charset="0"/>
              </a:rPr>
              <a:t>McHuron et al. 2023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C2C084-28E6-4B74-B0AF-4CC554EC2B05}"/>
              </a:ext>
            </a:extLst>
          </p:cNvPr>
          <p:cNvSpPr/>
          <p:nvPr/>
        </p:nvSpPr>
        <p:spPr>
          <a:xfrm>
            <a:off x="290943" y="773748"/>
            <a:ext cx="8562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b="1" dirty="0">
                <a:solidFill>
                  <a:srgbClr val="6389A7"/>
                </a:solidFill>
                <a:latin typeface="Futura Bk BT" panose="020B0502020204020303" pitchFamily="34" charset="0"/>
              </a:rPr>
              <a:t>State-dependent behavior &amp; life history theory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15929-BD49-4CC4-B6EE-61EE674630F2}"/>
              </a:ext>
            </a:extLst>
          </p:cNvPr>
          <p:cNvSpPr/>
          <p:nvPr/>
        </p:nvSpPr>
        <p:spPr>
          <a:xfrm>
            <a:off x="290943" y="6263431"/>
            <a:ext cx="8562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rgbClr val="6389A7"/>
                </a:solidFill>
                <a:latin typeface="Futura Bk BT" panose="020B0502020204020303" pitchFamily="34" charset="0"/>
              </a:rPr>
              <a:t>Based on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4520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692388"/>
            <a:ext cx="8796010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Moving towards data-driven context-dependent relationships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EEAF30-E9CC-4D20-93CE-8363F9E0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7769" y="2084933"/>
            <a:ext cx="2213123" cy="16655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D5BFA2-3739-4B80-BB4A-E92F6533D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6" y="2083111"/>
            <a:ext cx="2213122" cy="166558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97F5F55-C8E8-440B-B044-2754692F754B}"/>
              </a:ext>
            </a:extLst>
          </p:cNvPr>
          <p:cNvSpPr txBox="1">
            <a:spLocks/>
          </p:cNvSpPr>
          <p:nvPr/>
        </p:nvSpPr>
        <p:spPr>
          <a:xfrm>
            <a:off x="1279880" y="3847683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9E2705-195F-424E-BAC1-8DE9E8EDD912}"/>
              </a:ext>
            </a:extLst>
          </p:cNvPr>
          <p:cNvSpPr txBox="1">
            <a:spLocks/>
          </p:cNvSpPr>
          <p:nvPr/>
        </p:nvSpPr>
        <p:spPr>
          <a:xfrm>
            <a:off x="3921218" y="3845860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750FD5-1EB0-4941-9925-8C32D8948B00}"/>
              </a:ext>
            </a:extLst>
          </p:cNvPr>
          <p:cNvSpPr txBox="1">
            <a:spLocks/>
          </p:cNvSpPr>
          <p:nvPr/>
        </p:nvSpPr>
        <p:spPr>
          <a:xfrm rot="16200000">
            <a:off x="44069" y="2731237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50D61F-CDE8-4004-8D92-47C882483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814" y="2079718"/>
            <a:ext cx="2211292" cy="166420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92754AE-ADEE-4DB4-9F87-D3EEBFEA8920}"/>
              </a:ext>
            </a:extLst>
          </p:cNvPr>
          <p:cNvSpPr txBox="1">
            <a:spLocks/>
          </p:cNvSpPr>
          <p:nvPr/>
        </p:nvSpPr>
        <p:spPr>
          <a:xfrm rot="16200000">
            <a:off x="2690281" y="2731237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4557615-7BE5-4F03-8132-F8CD0C954B13}"/>
              </a:ext>
            </a:extLst>
          </p:cNvPr>
          <p:cNvSpPr txBox="1">
            <a:spLocks/>
          </p:cNvSpPr>
          <p:nvPr/>
        </p:nvSpPr>
        <p:spPr>
          <a:xfrm>
            <a:off x="6562557" y="3845860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9D9B91-E024-4F91-8EB7-5413FFE58086}"/>
              </a:ext>
            </a:extLst>
          </p:cNvPr>
          <p:cNvSpPr txBox="1">
            <a:spLocks/>
          </p:cNvSpPr>
          <p:nvPr/>
        </p:nvSpPr>
        <p:spPr>
          <a:xfrm rot="16200000">
            <a:off x="5336495" y="2729415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Survival prob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77DD891F-5ADE-4868-BE8E-9ECD422EFD9D}"/>
              </a:ext>
            </a:extLst>
          </p:cNvPr>
          <p:cNvSpPr txBox="1"/>
          <p:nvPr/>
        </p:nvSpPr>
        <p:spPr>
          <a:xfrm>
            <a:off x="991845" y="1699252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AABC4A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Growth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8747B4E-25DB-4005-9AC0-0972122056E1}"/>
              </a:ext>
            </a:extLst>
          </p:cNvPr>
          <p:cNvSpPr txBox="1"/>
          <p:nvPr/>
        </p:nvSpPr>
        <p:spPr>
          <a:xfrm>
            <a:off x="3633184" y="1699252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4AA4E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Reproduction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76776E6-C213-42CA-89C7-8719A9BE62FF}"/>
              </a:ext>
            </a:extLst>
          </p:cNvPr>
          <p:cNvSpPr txBox="1"/>
          <p:nvPr/>
        </p:nvSpPr>
        <p:spPr>
          <a:xfrm>
            <a:off x="6274523" y="1699252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8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Survival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CFD51D-CBFA-44B0-AD2F-9C076DFDC98E}"/>
              </a:ext>
            </a:extLst>
          </p:cNvPr>
          <p:cNvSpPr txBox="1"/>
          <p:nvPr/>
        </p:nvSpPr>
        <p:spPr>
          <a:xfrm>
            <a:off x="6167067" y="4185329"/>
            <a:ext cx="23074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rgbClr val="00B08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Adult, embryo, and offspring survival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E18E9D7-FCE0-4C96-A517-2307F0B484B5}"/>
              </a:ext>
            </a:extLst>
          </p:cNvPr>
          <p:cNvSpPr txBox="1"/>
          <p:nvPr/>
        </p:nvSpPr>
        <p:spPr>
          <a:xfrm>
            <a:off x="3525728" y="4135355"/>
            <a:ext cx="230745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rgbClr val="E4AA4E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Pregnancy &amp; lactation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D454866-81C7-421E-89E1-B3424DE7F6D4}"/>
              </a:ext>
            </a:extLst>
          </p:cNvPr>
          <p:cNvGrpSpPr/>
          <p:nvPr/>
        </p:nvGrpSpPr>
        <p:grpSpPr>
          <a:xfrm>
            <a:off x="927595" y="2074822"/>
            <a:ext cx="7503719" cy="1670801"/>
            <a:chOff x="1053476" y="1760022"/>
            <a:chExt cx="7503719" cy="1670801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BB18834-5825-49C5-868E-DA99272D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476" y="1760022"/>
              <a:ext cx="2211292" cy="1664208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89B2048-D6FA-4F3E-BD99-D9D4022C9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01520" y="1766615"/>
              <a:ext cx="2211292" cy="1664208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27EEDB83-438F-43E3-A7D7-924AC85CF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45903" y="1760022"/>
              <a:ext cx="2211292" cy="1664208"/>
            </a:xfrm>
            <a:prstGeom prst="rect">
              <a:avLst/>
            </a:prstGeom>
          </p:spPr>
        </p:pic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15DE279B-DEC0-46D7-AC33-D9319C79B317}"/>
              </a:ext>
            </a:extLst>
          </p:cNvPr>
          <p:cNvSpPr/>
          <p:nvPr/>
        </p:nvSpPr>
        <p:spPr>
          <a:xfrm>
            <a:off x="929725" y="2084932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0413832-7ED1-4BBD-86BD-A933090C1797}"/>
              </a:ext>
            </a:extLst>
          </p:cNvPr>
          <p:cNvSpPr/>
          <p:nvPr/>
        </p:nvSpPr>
        <p:spPr>
          <a:xfrm>
            <a:off x="3577770" y="2079718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A2EDD71-0EF2-485D-91C4-77129E5CA123}"/>
              </a:ext>
            </a:extLst>
          </p:cNvPr>
          <p:cNvSpPr/>
          <p:nvPr/>
        </p:nvSpPr>
        <p:spPr>
          <a:xfrm>
            <a:off x="6225815" y="2074504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6C61D4-CDCC-438E-917F-3C1806140A0E}"/>
              </a:ext>
            </a:extLst>
          </p:cNvPr>
          <p:cNvSpPr txBox="1">
            <a:spLocks/>
          </p:cNvSpPr>
          <p:nvPr/>
        </p:nvSpPr>
        <p:spPr>
          <a:xfrm>
            <a:off x="1279880" y="5579789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Calibrated to fit empirical data</a:t>
            </a:r>
            <a:endParaRPr lang="en-DE" sz="2500" u="sng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FFD077-A207-4EBB-A4D1-57DAEB855C40}"/>
              </a:ext>
            </a:extLst>
          </p:cNvPr>
          <p:cNvCxnSpPr>
            <a:cxnSpLocks/>
          </p:cNvCxnSpPr>
          <p:nvPr/>
        </p:nvCxnSpPr>
        <p:spPr>
          <a:xfrm flipV="1">
            <a:off x="4550121" y="4925548"/>
            <a:ext cx="0" cy="579326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486D8BB-B8F8-47DF-829F-1BB5C704AFA6}"/>
              </a:ext>
            </a:extLst>
          </p:cNvPr>
          <p:cNvCxnSpPr>
            <a:cxnSpLocks/>
          </p:cNvCxnSpPr>
          <p:nvPr/>
        </p:nvCxnSpPr>
        <p:spPr>
          <a:xfrm flipH="1" flipV="1">
            <a:off x="4044950" y="4948394"/>
            <a:ext cx="505171" cy="55648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5C78B00-5EC6-4824-AFDA-5F58AA9E6F2E}"/>
              </a:ext>
            </a:extLst>
          </p:cNvPr>
          <p:cNvCxnSpPr>
            <a:cxnSpLocks/>
          </p:cNvCxnSpPr>
          <p:nvPr/>
        </p:nvCxnSpPr>
        <p:spPr>
          <a:xfrm flipV="1">
            <a:off x="4550121" y="4948394"/>
            <a:ext cx="505171" cy="55648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1" grpId="0"/>
      <p:bldP spid="22" grpId="0"/>
      <p:bldP spid="25" grpId="0"/>
      <p:bldP spid="26" grpId="0"/>
      <p:bldP spid="27" grpId="0"/>
      <p:bldP spid="28" grpId="0"/>
      <p:bldP spid="30" grpId="0"/>
      <p:bldP spid="5" grpId="0" animBg="1"/>
      <p:bldP spid="29" grpId="0" animBg="1"/>
      <p:bldP spid="31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26" y="4451591"/>
            <a:ext cx="8876146" cy="139502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Not dependent on assumptions such as optimization, no arbitrary thresholds, and fit directly to empirical data in realistic environments 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713224F-976E-4CF0-8F91-894A36D9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57" y="420258"/>
            <a:ext cx="4482885" cy="37959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C81D35-5E43-4F07-9A6E-CA05DE2194E0}"/>
              </a:ext>
            </a:extLst>
          </p:cNvPr>
          <p:cNvSpPr txBox="1">
            <a:spLocks/>
          </p:cNvSpPr>
          <p:nvPr/>
        </p:nvSpPr>
        <p:spPr>
          <a:xfrm>
            <a:off x="133926" y="5846618"/>
            <a:ext cx="8876146" cy="1034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Using Pattern-Oriented Modelling and Approximate Bayesian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150792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38EBF4-BAAA-4F04-A1C9-8807F4C5273C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413CF5-73EF-4103-A719-FE5E4C91CF80}"/>
              </a:ext>
            </a:extLst>
          </p:cNvPr>
          <p:cNvSpPr txBox="1">
            <a:spLocks/>
          </p:cNvSpPr>
          <p:nvPr/>
        </p:nvSpPr>
        <p:spPr>
          <a:xfrm>
            <a:off x="831273" y="60636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(at least to start)</a:t>
            </a:r>
          </a:p>
        </p:txBody>
      </p:sp>
    </p:spTree>
    <p:extLst>
      <p:ext uri="{BB962C8B-B14F-4D97-AF65-F5344CB8AC3E}">
        <p14:creationId xmlns:p14="http://schemas.microsoft.com/office/powerpoint/2010/main" val="3699796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CD9CA56-FB9B-4145-8CE2-825125DB7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38EBF4-BAAA-4F04-A1C9-8807F4C5273C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BCC2A7-9560-4A86-8871-1E2C8B32BCA7}"/>
              </a:ext>
            </a:extLst>
          </p:cNvPr>
          <p:cNvSpPr txBox="1">
            <a:spLocks/>
          </p:cNvSpPr>
          <p:nvPr/>
        </p:nvSpPr>
        <p:spPr>
          <a:xfrm>
            <a:off x="7164371" y="6608213"/>
            <a:ext cx="1979629" cy="278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9479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9B535-3BD1-4CB6-BE5D-A19AEF64E3AC}"/>
              </a:ext>
            </a:extLst>
          </p:cNvPr>
          <p:cNvSpPr txBox="1">
            <a:spLocks/>
          </p:cNvSpPr>
          <p:nvPr/>
        </p:nvSpPr>
        <p:spPr>
          <a:xfrm>
            <a:off x="63916" y="41674"/>
            <a:ext cx="9007290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What’s this variation about?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030534-7A59-498B-A5C1-D4DC4EA75436}"/>
              </a:ext>
            </a:extLst>
          </p:cNvPr>
          <p:cNvSpPr txBox="1">
            <a:spLocks/>
          </p:cNvSpPr>
          <p:nvPr/>
        </p:nvSpPr>
        <p:spPr>
          <a:xfrm>
            <a:off x="63916" y="5965834"/>
            <a:ext cx="9007290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Costs over 3x more for porpoises!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Mass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BE22EF-5AD4-44D1-B4C6-AF3F232426F1}"/>
              </a:ext>
            </a:extLst>
          </p:cNvPr>
          <p:cNvGrpSpPr/>
          <p:nvPr/>
        </p:nvGrpSpPr>
        <p:grpSpPr>
          <a:xfrm>
            <a:off x="4487661" y="2014188"/>
            <a:ext cx="115410" cy="2559661"/>
            <a:chOff x="4487661" y="2014188"/>
            <a:chExt cx="115410" cy="255966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7644F11-6325-4CB2-854F-3D5DCF2A4B6A}"/>
                </a:ext>
              </a:extLst>
            </p:cNvPr>
            <p:cNvSpPr/>
            <p:nvPr/>
          </p:nvSpPr>
          <p:spPr>
            <a:xfrm>
              <a:off x="4487661" y="445843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9C2B601-0F1A-48EF-8741-0AEEF80B8BFD}"/>
                </a:ext>
              </a:extLst>
            </p:cNvPr>
            <p:cNvSpPr/>
            <p:nvPr/>
          </p:nvSpPr>
          <p:spPr>
            <a:xfrm>
              <a:off x="4487661" y="201418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BCD6E14-FF3C-4789-BFEA-A66B13BB7DEF}"/>
              </a:ext>
            </a:extLst>
          </p:cNvPr>
          <p:cNvGrpSpPr/>
          <p:nvPr/>
        </p:nvGrpSpPr>
        <p:grpSpPr>
          <a:xfrm>
            <a:off x="2213499" y="2006354"/>
            <a:ext cx="4563122" cy="2908305"/>
            <a:chOff x="2213499" y="2006354"/>
            <a:chExt cx="4563122" cy="29083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4E7BC86-2D1A-4617-A376-B20BD30DFEA2}"/>
                </a:ext>
              </a:extLst>
            </p:cNvPr>
            <p:cNvSpPr/>
            <p:nvPr/>
          </p:nvSpPr>
          <p:spPr>
            <a:xfrm>
              <a:off x="5732015" y="365803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7B07BBF-5E86-4775-8FF4-65D82A2E3D09}"/>
                </a:ext>
              </a:extLst>
            </p:cNvPr>
            <p:cNvSpPr/>
            <p:nvPr/>
          </p:nvSpPr>
          <p:spPr>
            <a:xfrm>
              <a:off x="4783585" y="339984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AEC4E95-E781-46E7-B2C7-78CE4880A192}"/>
                </a:ext>
              </a:extLst>
            </p:cNvPr>
            <p:cNvSpPr/>
            <p:nvPr/>
          </p:nvSpPr>
          <p:spPr>
            <a:xfrm>
              <a:off x="3783660" y="326254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64D489-3B8F-427D-874E-A43DFDAC7E1E}"/>
                </a:ext>
              </a:extLst>
            </p:cNvPr>
            <p:cNvSpPr/>
            <p:nvPr/>
          </p:nvSpPr>
          <p:spPr>
            <a:xfrm>
              <a:off x="3221122" y="294516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D6807D7-BEE6-4D05-875B-EE2396B82F72}"/>
                </a:ext>
              </a:extLst>
            </p:cNvPr>
            <p:cNvSpPr/>
            <p:nvPr/>
          </p:nvSpPr>
          <p:spPr>
            <a:xfrm>
              <a:off x="2328909" y="377684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A4B3FC1-42C8-453F-B1AE-33C86735FA43}"/>
                </a:ext>
              </a:extLst>
            </p:cNvPr>
            <p:cNvSpPr/>
            <p:nvPr/>
          </p:nvSpPr>
          <p:spPr>
            <a:xfrm>
              <a:off x="2213499" y="479924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2137B6-D9B1-4855-9C80-87DE8A899AB0}"/>
                </a:ext>
              </a:extLst>
            </p:cNvPr>
            <p:cNvSpPr/>
            <p:nvPr/>
          </p:nvSpPr>
          <p:spPr>
            <a:xfrm>
              <a:off x="3201883" y="4365571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E15BB52-4D30-4C46-8D63-B95EA1CD1F1C}"/>
                </a:ext>
              </a:extLst>
            </p:cNvPr>
            <p:cNvSpPr/>
            <p:nvPr/>
          </p:nvSpPr>
          <p:spPr>
            <a:xfrm>
              <a:off x="4190267" y="393189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6107216-A241-4AC5-9420-F217DCA0BF39}"/>
                </a:ext>
              </a:extLst>
            </p:cNvPr>
            <p:cNvSpPr/>
            <p:nvPr/>
          </p:nvSpPr>
          <p:spPr>
            <a:xfrm>
              <a:off x="5302927" y="241363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E94B96F-4262-4C88-B4E7-A0B6C45768A6}"/>
                </a:ext>
              </a:extLst>
            </p:cNvPr>
            <p:cNvSpPr/>
            <p:nvPr/>
          </p:nvSpPr>
          <p:spPr>
            <a:xfrm>
              <a:off x="5418337" y="324411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31C7549-DA69-4E69-BACD-415BCED94795}"/>
                </a:ext>
              </a:extLst>
            </p:cNvPr>
            <p:cNvSpPr/>
            <p:nvPr/>
          </p:nvSpPr>
          <p:spPr>
            <a:xfrm>
              <a:off x="6661211" y="288524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E4DF2E9-10D9-44B9-AB63-6CFB6C3A4627}"/>
                </a:ext>
              </a:extLst>
            </p:cNvPr>
            <p:cNvSpPr/>
            <p:nvPr/>
          </p:nvSpPr>
          <p:spPr>
            <a:xfrm>
              <a:off x="6004264" y="210488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9D378735-F68F-444A-A786-765220AC471D}"/>
                </a:ext>
              </a:extLst>
            </p:cNvPr>
            <p:cNvSpPr/>
            <p:nvPr/>
          </p:nvSpPr>
          <p:spPr>
            <a:xfrm>
              <a:off x="4401844" y="300065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EF9241B-F897-40BB-A9C4-DB91A4CA176C}"/>
                </a:ext>
              </a:extLst>
            </p:cNvPr>
            <p:cNvSpPr/>
            <p:nvPr/>
          </p:nvSpPr>
          <p:spPr>
            <a:xfrm>
              <a:off x="3478570" y="3544476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0BA7E00-D51D-40BF-839E-B7B6DDB68B9A}"/>
                </a:ext>
              </a:extLst>
            </p:cNvPr>
            <p:cNvSpPr/>
            <p:nvPr/>
          </p:nvSpPr>
          <p:spPr>
            <a:xfrm>
              <a:off x="2555291" y="4452956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B86ECA4-3906-4805-B11E-069FD74479C7}"/>
                </a:ext>
              </a:extLst>
            </p:cNvPr>
            <p:cNvSpPr/>
            <p:nvPr/>
          </p:nvSpPr>
          <p:spPr>
            <a:xfrm>
              <a:off x="5476042" y="2006354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F488C2C-13CB-4DC8-A3C9-79ECD9CFC2DD}"/>
                </a:ext>
              </a:extLst>
            </p:cNvPr>
            <p:cNvSpPr/>
            <p:nvPr/>
          </p:nvSpPr>
          <p:spPr>
            <a:xfrm>
              <a:off x="5999825" y="287766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419B51F-C7D9-481E-B71E-E47DCC0664E1}"/>
              </a:ext>
            </a:extLst>
          </p:cNvPr>
          <p:cNvGrpSpPr/>
          <p:nvPr/>
        </p:nvGrpSpPr>
        <p:grpSpPr>
          <a:xfrm>
            <a:off x="1762359" y="1807754"/>
            <a:ext cx="2742203" cy="1563911"/>
            <a:chOff x="1762359" y="1807754"/>
            <a:chExt cx="2742203" cy="1563911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9B13D5E1-AEE1-4733-BE20-7963D6B09D6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3593980" y="2112697"/>
              <a:ext cx="910582" cy="603422"/>
            </a:xfrm>
            <a:prstGeom prst="straightConnector1">
              <a:avLst/>
            </a:prstGeom>
            <a:ln w="57150">
              <a:solidFill>
                <a:srgbClr val="2F9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0C0437C2-0055-4A6E-A067-A5885233E2EC}"/>
                </a:ext>
              </a:extLst>
            </p:cNvPr>
            <p:cNvGrpSpPr/>
            <p:nvPr/>
          </p:nvGrpSpPr>
          <p:grpSpPr>
            <a:xfrm>
              <a:off x="1762359" y="1807754"/>
              <a:ext cx="2078866" cy="1563911"/>
              <a:chOff x="4571999" y="1396017"/>
              <a:chExt cx="4575239" cy="3441908"/>
            </a:xfrm>
          </p:grpSpPr>
          <p:pic>
            <p:nvPicPr>
              <p:cNvPr id="28" name="Picture 8" descr="A shark swimming underwater&#10;&#10;Description automatically generated with medium confidence">
                <a:extLst>
                  <a:ext uri="{FF2B5EF4-FFF2-40B4-BE49-F238E27FC236}">
                    <a16:creationId xmlns:a16="http://schemas.microsoft.com/office/drawing/2014/main" id="{EF061C64-8D79-4845-86D5-1A019774A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9" y="1408925"/>
                <a:ext cx="4575239" cy="3429000"/>
              </a:xfrm>
              <a:prstGeom prst="roundRect">
                <a:avLst/>
              </a:prstGeom>
            </p:spPr>
          </p:pic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id="{6270A276-8761-40DE-BF42-EF3B08229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4164" y="1396017"/>
                <a:ext cx="1969300" cy="5080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altLang="en-DE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utura Bk BT" panose="020B0502020204020303" pitchFamily="34" charset="0"/>
                  </a:rPr>
                  <a:t>© </a:t>
                </a:r>
                <a:r>
                  <a:rPr kumimoji="0" lang="en-US" altLang="en-DE" sz="9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utura Bk BT" panose="020B0502020204020303" pitchFamily="34" charset="0"/>
                  </a:rPr>
                  <a:t>Fjord&amp;Baelt</a:t>
                </a:r>
                <a:endParaRPr kumimoji="0" lang="en-DE" altLang="en-DE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utura Bk BT" panose="020B0502020204020303" pitchFamily="34" charset="0"/>
                </a:endParaRP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A8DFFC-DF1C-4264-8844-61200B82CEDD}"/>
              </a:ext>
            </a:extLst>
          </p:cNvPr>
          <p:cNvGrpSpPr/>
          <p:nvPr/>
        </p:nvGrpSpPr>
        <p:grpSpPr>
          <a:xfrm>
            <a:off x="4599251" y="3446753"/>
            <a:ext cx="2732888" cy="1538767"/>
            <a:chOff x="4599251" y="3446753"/>
            <a:chExt cx="2732888" cy="1538767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7000CB05-65A1-44C1-B0AF-576CC3175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9251" y="4214975"/>
              <a:ext cx="876791" cy="259760"/>
            </a:xfrm>
            <a:prstGeom prst="straightConnector1">
              <a:avLst/>
            </a:prstGeom>
            <a:ln w="57150">
              <a:solidFill>
                <a:srgbClr val="2D2F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6C7604FD-96B9-4F23-A998-607B1DA58DDF}"/>
                </a:ext>
              </a:extLst>
            </p:cNvPr>
            <p:cNvGrpSpPr/>
            <p:nvPr/>
          </p:nvGrpSpPr>
          <p:grpSpPr>
            <a:xfrm>
              <a:off x="5300783" y="3446753"/>
              <a:ext cx="2031356" cy="1538767"/>
              <a:chOff x="0" y="1374602"/>
              <a:chExt cx="4572000" cy="3463324"/>
            </a:xfrm>
          </p:grpSpPr>
          <p:pic>
            <p:nvPicPr>
              <p:cNvPr id="25" name="Picture 6" descr="A monkey in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71E71D3D-B2A1-4EB2-8148-C9832093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9" r="18709"/>
              <a:stretch/>
            </p:blipFill>
            <p:spPr>
              <a:xfrm>
                <a:off x="0" y="1408925"/>
                <a:ext cx="4572000" cy="3429001"/>
              </a:xfrm>
              <a:prstGeom prst="roundRect">
                <a:avLst/>
              </a:prstGeom>
            </p:spPr>
          </p:pic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36C050D2-2604-4D48-8F89-9A0B23396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23" y="1374602"/>
                <a:ext cx="4312162" cy="5195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altLang="en-DE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utura Bk BT" panose="020B0502020204020303" pitchFamily="34" charset="0"/>
                  </a:rPr>
                  <a:t>© Andrew Walmsley Photography </a:t>
                </a:r>
              </a:p>
            </p:txBody>
          </p:sp>
        </p:grp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BE1B8FE6-AF5C-41F5-B257-B8C7E8AEFF75}"/>
              </a:ext>
            </a:extLst>
          </p:cNvPr>
          <p:cNvSpPr txBox="1">
            <a:spLocks/>
          </p:cNvSpPr>
          <p:nvPr/>
        </p:nvSpPr>
        <p:spPr>
          <a:xfrm>
            <a:off x="5174711" y="5201698"/>
            <a:ext cx="2484285" cy="5544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100" b="1" dirty="0">
                <a:solidFill>
                  <a:srgbClr val="2D2F1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6.6 - 6.8 MJ / day</a:t>
            </a:r>
            <a:r>
              <a:rPr lang="en-US" sz="2100" dirty="0">
                <a:solidFill>
                  <a:srgbClr val="2D2F1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</a:t>
            </a:r>
            <a:r>
              <a:rPr lang="en-US" sz="1300" dirty="0">
                <a:solidFill>
                  <a:srgbClr val="2D2F1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</a:t>
            </a:r>
            <a:r>
              <a:rPr lang="en-US" sz="1300" dirty="0" err="1">
                <a:solidFill>
                  <a:srgbClr val="2D2F1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Pontzer</a:t>
            </a:r>
            <a:r>
              <a:rPr lang="en-US" sz="1300" dirty="0">
                <a:solidFill>
                  <a:srgbClr val="2D2F19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et al. 2010)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990DABD-5803-458E-9FF7-A49ABD97F792}"/>
              </a:ext>
            </a:extLst>
          </p:cNvPr>
          <p:cNvSpPr txBox="1">
            <a:spLocks/>
          </p:cNvSpPr>
          <p:nvPr/>
        </p:nvSpPr>
        <p:spPr>
          <a:xfrm>
            <a:off x="921188" y="942565"/>
            <a:ext cx="3761208" cy="681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b="1" dirty="0">
                <a:solidFill>
                  <a:srgbClr val="2F9962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19.6 - 22.4 MJ / day</a:t>
            </a:r>
          </a:p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rgbClr val="2F9962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</a:t>
            </a:r>
            <a:r>
              <a:rPr lang="en-US" sz="1100" dirty="0" err="1">
                <a:solidFill>
                  <a:srgbClr val="2F9962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Rojano-Doñate</a:t>
            </a:r>
            <a:r>
              <a:rPr lang="en-US" sz="1100" dirty="0">
                <a:solidFill>
                  <a:srgbClr val="2F9962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et al. 2018)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50D6D14-557A-4692-86E8-28522AF5B10C}"/>
              </a:ext>
            </a:extLst>
          </p:cNvPr>
          <p:cNvSpPr txBox="1">
            <a:spLocks/>
          </p:cNvSpPr>
          <p:nvPr/>
        </p:nvSpPr>
        <p:spPr>
          <a:xfrm rot="16200000">
            <a:off x="-1096625" y="3016928"/>
            <a:ext cx="4438344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Total energy expenditure</a:t>
            </a:r>
          </a:p>
        </p:txBody>
      </p:sp>
    </p:spTree>
    <p:extLst>
      <p:ext uri="{BB962C8B-B14F-4D97-AF65-F5344CB8AC3E}">
        <p14:creationId xmlns:p14="http://schemas.microsoft.com/office/powerpoint/2010/main" val="7693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977521B-428C-4036-98A3-A20E142FA593}"/>
              </a:ext>
            </a:extLst>
          </p:cNvPr>
          <p:cNvSpPr txBox="1">
            <a:spLocks/>
          </p:cNvSpPr>
          <p:nvPr/>
        </p:nvSpPr>
        <p:spPr>
          <a:xfrm>
            <a:off x="73463" y="6148698"/>
            <a:ext cx="6844573" cy="70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PanTHERIA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database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(Jones et al. 2009, Ecology)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8C1070-95E6-474A-8706-0CCDCC97D5A0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FEE520-5CC0-46D3-9B5B-6A54A56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92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8521A5D-5DED-4EF7-A7FC-04E03C37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2734F7-AAD3-4AD3-9F55-D84AE380BA5F}"/>
              </a:ext>
            </a:extLst>
          </p:cNvPr>
          <p:cNvSpPr/>
          <p:nvPr/>
        </p:nvSpPr>
        <p:spPr>
          <a:xfrm>
            <a:off x="1498864" y="877198"/>
            <a:ext cx="653208" cy="4671790"/>
          </a:xfrm>
          <a:prstGeom prst="rect">
            <a:avLst/>
          </a:prstGeom>
          <a:noFill/>
          <a:ln w="38100">
            <a:solidFill>
              <a:srgbClr val="638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3869D5-73ED-467F-9751-66F921EE3B10}"/>
              </a:ext>
            </a:extLst>
          </p:cNvPr>
          <p:cNvSpPr txBox="1">
            <a:spLocks/>
          </p:cNvSpPr>
          <p:nvPr/>
        </p:nvSpPr>
        <p:spPr>
          <a:xfrm>
            <a:off x="73463" y="6148698"/>
            <a:ext cx="6844573" cy="70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PanTHERIA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database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(Jones et al. 2009, Ecology)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905283-4F68-4046-B818-C123DC6DF916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</p:spTree>
    <p:extLst>
      <p:ext uri="{BB962C8B-B14F-4D97-AF65-F5344CB8AC3E}">
        <p14:creationId xmlns:p14="http://schemas.microsoft.com/office/powerpoint/2010/main" val="1054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E73019-8755-4797-8FCE-E9B1E6EEC177}"/>
              </a:ext>
            </a:extLst>
          </p:cNvPr>
          <p:cNvSpPr txBox="1">
            <a:spLocks/>
          </p:cNvSpPr>
          <p:nvPr/>
        </p:nvSpPr>
        <p:spPr>
          <a:xfrm>
            <a:off x="73463" y="6148698"/>
            <a:ext cx="6844573" cy="70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PanTHERIA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database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(Jones et al. 2009, Ecology)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F1A2E9-F765-42CF-9FAE-4EC7BF0AB8F2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73B46-37D5-4385-BF8B-71CBEABF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6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463EAB-029E-4FD5-A767-5718D1A40EB7}"/>
              </a:ext>
            </a:extLst>
          </p:cNvPr>
          <p:cNvSpPr txBox="1">
            <a:spLocks/>
          </p:cNvSpPr>
          <p:nvPr/>
        </p:nvSpPr>
        <p:spPr>
          <a:xfrm>
            <a:off x="4756728" y="5442580"/>
            <a:ext cx="5293955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bank voles?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             </a:t>
            </a:r>
            <a:r>
              <a:rPr lang="en-US" sz="1800" i="1" dirty="0" err="1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Myodes</a:t>
            </a:r>
            <a:r>
              <a:rPr lang="en-US" sz="1800" i="1" dirty="0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glareolus</a:t>
            </a:r>
            <a:endParaRPr lang="en-US" sz="1800" i="1" dirty="0">
              <a:solidFill>
                <a:schemeClr val="bg1"/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930C8EA-2E8A-48E9-A26D-B75C647A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73929" flipH="1">
            <a:off x="5519382" y="3928084"/>
            <a:ext cx="2018652" cy="126098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4B5D8DF-CE0C-486E-AC07-DE7FDC2C3211}"/>
              </a:ext>
            </a:extLst>
          </p:cNvPr>
          <p:cNvGrpSpPr/>
          <p:nvPr/>
        </p:nvGrpSpPr>
        <p:grpSpPr>
          <a:xfrm>
            <a:off x="386917" y="796997"/>
            <a:ext cx="5138928" cy="5134360"/>
            <a:chOff x="599954" y="356540"/>
            <a:chExt cx="5138928" cy="513436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DA8BD00-138E-488E-9245-F5B9D4DD3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53" r="1647"/>
            <a:stretch/>
          </p:blipFill>
          <p:spPr>
            <a:xfrm>
              <a:off x="599954" y="356540"/>
              <a:ext cx="5138928" cy="5134360"/>
            </a:xfrm>
            <a:prstGeom prst="ellipse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DCBCC8C-A7F6-4406-87AA-4A2AF21045CA}"/>
                </a:ext>
              </a:extLst>
            </p:cNvPr>
            <p:cNvSpPr/>
            <p:nvPr/>
          </p:nvSpPr>
          <p:spPr>
            <a:xfrm>
              <a:off x="2411668" y="5181511"/>
              <a:ext cx="15888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Futura Bk BT" panose="020B0502020204020303" pitchFamily="34" charset="0"/>
                </a:rPr>
                <a:t>© </a:t>
              </a:r>
              <a:r>
                <a:rPr lang="en-US" sz="1200" dirty="0">
                  <a:solidFill>
                    <a:schemeClr val="bg1"/>
                  </a:solidFill>
                  <a:latin typeface="Futura Bk BT" panose="020B0502020204020303" pitchFamily="34" charset="0"/>
                </a:rPr>
                <a:t>Anne Marie </a:t>
              </a:r>
              <a:r>
                <a:rPr lang="en-US" sz="1200" dirty="0" err="1">
                  <a:solidFill>
                    <a:schemeClr val="bg1"/>
                  </a:solidFill>
                  <a:latin typeface="Futura Bk BT" panose="020B0502020204020303" pitchFamily="34" charset="0"/>
                </a:rPr>
                <a:t>Kalus</a:t>
              </a:r>
              <a:r>
                <a:rPr lang="en-US" sz="1200" dirty="0">
                  <a:solidFill>
                    <a:schemeClr val="bg1"/>
                  </a:solidFill>
                  <a:latin typeface="Futura Bk BT" panose="020B0502020204020303" pitchFamily="34" charset="0"/>
                </a:rPr>
                <a:t> </a:t>
              </a:r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265A4AF7-03AE-4205-91DD-008DBDA9D8D1}"/>
              </a:ext>
            </a:extLst>
          </p:cNvPr>
          <p:cNvSpPr/>
          <p:nvPr/>
        </p:nvSpPr>
        <p:spPr>
          <a:xfrm>
            <a:off x="258901" y="666043"/>
            <a:ext cx="5394960" cy="5394960"/>
          </a:xfrm>
          <a:prstGeom prst="ellipse">
            <a:avLst/>
          </a:prstGeom>
          <a:noFill/>
          <a:ln w="57150">
            <a:solidFill>
              <a:srgbClr val="B7C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63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E73019-8755-4797-8FCE-E9B1E6EEC177}"/>
              </a:ext>
            </a:extLst>
          </p:cNvPr>
          <p:cNvSpPr txBox="1">
            <a:spLocks/>
          </p:cNvSpPr>
          <p:nvPr/>
        </p:nvSpPr>
        <p:spPr>
          <a:xfrm>
            <a:off x="73463" y="6148698"/>
            <a:ext cx="6844573" cy="70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PanTHERIA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database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(Jones et al. 2009, Ecology)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B82379C-9171-4138-910C-70355243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3" y="800100"/>
            <a:ext cx="6882473" cy="5257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BF1A2E9-F765-42CF-9FAE-4EC7BF0AB8F2}"/>
              </a:ext>
            </a:extLst>
          </p:cNvPr>
          <p:cNvSpPr txBox="1">
            <a:spLocks/>
          </p:cNvSpPr>
          <p:nvPr/>
        </p:nvSpPr>
        <p:spPr>
          <a:xfrm>
            <a:off x="831273" y="120073"/>
            <a:ext cx="7644068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Why rodents?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18634EA-C64B-4DAE-BEAE-D0CCBB4C3B93}"/>
              </a:ext>
            </a:extLst>
          </p:cNvPr>
          <p:cNvSpPr/>
          <p:nvPr/>
        </p:nvSpPr>
        <p:spPr>
          <a:xfrm>
            <a:off x="2346040" y="867962"/>
            <a:ext cx="1228436" cy="4671790"/>
          </a:xfrm>
          <a:prstGeom prst="rect">
            <a:avLst/>
          </a:prstGeom>
          <a:noFill/>
          <a:ln w="38100">
            <a:solidFill>
              <a:srgbClr val="638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8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38EBF4-BAAA-4F04-A1C9-8807F4C5273C}"/>
              </a:ext>
            </a:extLst>
          </p:cNvPr>
          <p:cNvSpPr txBox="1">
            <a:spLocks/>
          </p:cNvSpPr>
          <p:nvPr/>
        </p:nvSpPr>
        <p:spPr>
          <a:xfrm>
            <a:off x="1750832" y="92834"/>
            <a:ext cx="5744192" cy="1513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5A79A8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Vole research in </a:t>
            </a:r>
            <a:r>
              <a:rPr lang="en-US" sz="3200" dirty="0" err="1">
                <a:solidFill>
                  <a:srgbClr val="5A79A8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BioMove</a:t>
            </a:r>
            <a:r>
              <a:rPr lang="en-US" sz="3200" dirty="0">
                <a:solidFill>
                  <a:srgbClr val="5A79A8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and Animal Ecology groups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DD3C3-BF84-4A8D-B49E-DA7D67188359}"/>
              </a:ext>
            </a:extLst>
          </p:cNvPr>
          <p:cNvSpPr/>
          <p:nvPr/>
        </p:nvSpPr>
        <p:spPr>
          <a:xfrm>
            <a:off x="7275443" y="6627168"/>
            <a:ext cx="18685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Photos by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Filippa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 Erixon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9872DD-5BD9-4DC0-A41C-901C84F3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396" y="113305"/>
            <a:ext cx="1316687" cy="132756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F59D860-5EB7-4338-9E04-A79D81121D66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6" t="45346" r="14160" b="484"/>
          <a:stretch/>
        </p:blipFill>
        <p:spPr>
          <a:xfrm>
            <a:off x="4800608" y="1701798"/>
            <a:ext cx="3657600" cy="3657600"/>
          </a:xfrm>
          <a:prstGeom prst="ellipse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E42C96-B7E7-4404-8A11-A290448E42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" b="2"/>
          <a:stretch/>
        </p:blipFill>
        <p:spPr>
          <a:xfrm>
            <a:off x="572656" y="2876072"/>
            <a:ext cx="3659902" cy="3657600"/>
          </a:xfrm>
          <a:prstGeom prst="ellipse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D59E905-635F-4ED8-A045-A2BA9387E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3" y="113305"/>
            <a:ext cx="1429965" cy="1429965"/>
          </a:xfrm>
          <a:prstGeom prst="ellipse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D89C75C8-07B6-47B5-94B1-2CE0573F51DD}"/>
              </a:ext>
            </a:extLst>
          </p:cNvPr>
          <p:cNvSpPr/>
          <p:nvPr/>
        </p:nvSpPr>
        <p:spPr>
          <a:xfrm>
            <a:off x="4709168" y="1610358"/>
            <a:ext cx="3840480" cy="3840480"/>
          </a:xfrm>
          <a:prstGeom prst="ellipse">
            <a:avLst/>
          </a:prstGeom>
          <a:noFill/>
          <a:ln w="57150">
            <a:solidFill>
              <a:srgbClr val="8CB9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C576176-9075-4F4E-98BA-4E5F48356297}"/>
              </a:ext>
            </a:extLst>
          </p:cNvPr>
          <p:cNvSpPr/>
          <p:nvPr/>
        </p:nvSpPr>
        <p:spPr>
          <a:xfrm>
            <a:off x="482367" y="2784632"/>
            <a:ext cx="3840480" cy="3840480"/>
          </a:xfrm>
          <a:prstGeom prst="ellipse">
            <a:avLst/>
          </a:prstGeom>
          <a:noFill/>
          <a:ln w="57150">
            <a:solidFill>
              <a:srgbClr val="5A7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4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38EBF4-BAAA-4F04-A1C9-8807F4C5273C}"/>
              </a:ext>
            </a:extLst>
          </p:cNvPr>
          <p:cNvSpPr txBox="1">
            <a:spLocks/>
          </p:cNvSpPr>
          <p:nvPr/>
        </p:nvSpPr>
        <p:spPr>
          <a:xfrm>
            <a:off x="831273" y="231377"/>
            <a:ext cx="7644068" cy="999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5A79A8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Selection experiments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D2689B-15FB-48D1-978D-7EEB3E1E7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3" t="12098" r="5151"/>
          <a:stretch/>
        </p:blipFill>
        <p:spPr>
          <a:xfrm>
            <a:off x="0" y="1655760"/>
            <a:ext cx="4028873" cy="2191435"/>
          </a:xfrm>
          <a:prstGeom prst="rect">
            <a:avLst/>
          </a:prstGeom>
          <a:ln w="28575">
            <a:solidFill>
              <a:srgbClr val="6389A7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14D1F3A-7007-49AA-97E2-E05D98C1D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1" t="19743" r="7312" b="32279"/>
          <a:stretch/>
        </p:blipFill>
        <p:spPr>
          <a:xfrm>
            <a:off x="353068" y="2859331"/>
            <a:ext cx="4272529" cy="1281750"/>
          </a:xfrm>
          <a:prstGeom prst="rect">
            <a:avLst/>
          </a:prstGeom>
          <a:ln w="28575">
            <a:solidFill>
              <a:srgbClr val="6389A7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2BDA0F-0421-45EB-8586-DDAB2A0FF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9" t="24592" r="9434" b="18531"/>
          <a:stretch/>
        </p:blipFill>
        <p:spPr>
          <a:xfrm>
            <a:off x="707691" y="3694717"/>
            <a:ext cx="4272529" cy="1574567"/>
          </a:xfrm>
          <a:prstGeom prst="rect">
            <a:avLst/>
          </a:prstGeom>
          <a:ln w="28575">
            <a:solidFill>
              <a:srgbClr val="6389A7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F8976D-A4F4-4699-9319-76138EAB3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8695" r="10707" b="5414"/>
          <a:stretch/>
        </p:blipFill>
        <p:spPr>
          <a:xfrm>
            <a:off x="1265383" y="4308169"/>
            <a:ext cx="4028873" cy="1792906"/>
          </a:xfrm>
          <a:prstGeom prst="rect">
            <a:avLst/>
          </a:prstGeom>
          <a:ln w="28575">
            <a:solidFill>
              <a:srgbClr val="6389A7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C92DAF-6688-40A2-B79C-9FD3568389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7769" y="984910"/>
            <a:ext cx="4823202" cy="28554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65FAC1-DC48-4D50-857D-70C0CD2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603" y="4308169"/>
            <a:ext cx="3515584" cy="23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zu einer anderen Seite 3">
            <a:extLst>
              <a:ext uri="{FF2B5EF4-FFF2-40B4-BE49-F238E27FC236}">
                <a16:creationId xmlns:a16="http://schemas.microsoft.com/office/drawing/2014/main" id="{C867DD8E-778E-4AD4-BD0E-92DEC748298A}"/>
              </a:ext>
            </a:extLst>
          </p:cNvPr>
          <p:cNvSpPr/>
          <p:nvPr/>
        </p:nvSpPr>
        <p:spPr>
          <a:xfrm>
            <a:off x="2208276" y="3281903"/>
            <a:ext cx="4727448" cy="1737653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ussdiagramm: Verbinder zu einer anderen Seite 32">
            <a:extLst>
              <a:ext uri="{FF2B5EF4-FFF2-40B4-BE49-F238E27FC236}">
                <a16:creationId xmlns:a16="http://schemas.microsoft.com/office/drawing/2014/main" id="{3762B3B1-8665-4C93-AF42-F90CF6629C54}"/>
              </a:ext>
            </a:extLst>
          </p:cNvPr>
          <p:cNvSpPr/>
          <p:nvPr/>
        </p:nvSpPr>
        <p:spPr>
          <a:xfrm>
            <a:off x="2208276" y="5137937"/>
            <a:ext cx="4727448" cy="1597231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ussdiagramm: Verbinder zu einer anderen Seite 33">
            <a:extLst>
              <a:ext uri="{FF2B5EF4-FFF2-40B4-BE49-F238E27FC236}">
                <a16:creationId xmlns:a16="http://schemas.microsoft.com/office/drawing/2014/main" id="{E1B479C0-D553-42AB-97FB-9D0B9A48B0F3}"/>
              </a:ext>
            </a:extLst>
          </p:cNvPr>
          <p:cNvSpPr/>
          <p:nvPr/>
        </p:nvSpPr>
        <p:spPr>
          <a:xfrm>
            <a:off x="2206705" y="286329"/>
            <a:ext cx="4729019" cy="2877193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9446EC-6B8C-4789-993B-C64F8CCAB2F8}"/>
              </a:ext>
            </a:extLst>
          </p:cNvPr>
          <p:cNvSpPr/>
          <p:nvPr/>
        </p:nvSpPr>
        <p:spPr>
          <a:xfrm>
            <a:off x="2206705" y="342364"/>
            <a:ext cx="1811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Develop model</a:t>
            </a:r>
          </a:p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framework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A369A1F-5E2C-462D-B347-7576BFD98FDC}"/>
              </a:ext>
            </a:extLst>
          </p:cNvPr>
          <p:cNvSpPr/>
          <p:nvPr/>
        </p:nvSpPr>
        <p:spPr>
          <a:xfrm>
            <a:off x="2660828" y="3708246"/>
            <a:ext cx="391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Parameterize and evaluate using available vole data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8C97E1D-286F-44BC-B5A4-6D80D7F8A417}"/>
              </a:ext>
            </a:extLst>
          </p:cNvPr>
          <p:cNvSpPr/>
          <p:nvPr/>
        </p:nvSpPr>
        <p:spPr>
          <a:xfrm>
            <a:off x="2825484" y="5699275"/>
            <a:ext cx="349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Apply to theoretical scenarios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3FD866-C55C-4081-A198-DDB3B0DE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85" y="384515"/>
            <a:ext cx="2830300" cy="23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CEEB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CEE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3" grpId="0" animBg="1"/>
      <p:bldP spid="34" grpId="0" animBg="1"/>
      <p:bldP spid="22" grpId="0"/>
      <p:bldP spid="31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E4088C8-8D1A-4113-95D6-EF0E0A686F9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058584" y="3551097"/>
            <a:ext cx="2588631" cy="1520636"/>
          </a:xfrm>
          <a:prstGeom prst="bentConnector2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206E89C-4AE9-4B48-BB65-EC4953EEF65B}"/>
              </a:ext>
            </a:extLst>
          </p:cNvPr>
          <p:cNvSpPr txBox="1"/>
          <p:nvPr/>
        </p:nvSpPr>
        <p:spPr>
          <a:xfrm>
            <a:off x="683171" y="272112"/>
            <a:ext cx="77776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modelling approach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C79E3E-1723-44FE-A465-B2CC33BF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" y="2581690"/>
            <a:ext cx="3898507" cy="39000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F38B1C-8E8F-4132-A134-20F3DCD1D00E}"/>
              </a:ext>
            </a:extLst>
          </p:cNvPr>
          <p:cNvSpPr/>
          <p:nvPr/>
        </p:nvSpPr>
        <p:spPr>
          <a:xfrm>
            <a:off x="0" y="6627168"/>
            <a:ext cx="49431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Illustrations by C. Gallagher – Based on the modelling cycle in Grimm and Railsback 2005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570520C-48BD-43A3-8C20-926A7490DBEA}"/>
              </a:ext>
            </a:extLst>
          </p:cNvPr>
          <p:cNvGrpSpPr/>
          <p:nvPr/>
        </p:nvGrpSpPr>
        <p:grpSpPr>
          <a:xfrm>
            <a:off x="4906010" y="1863279"/>
            <a:ext cx="3075774" cy="1697245"/>
            <a:chOff x="4906010" y="1863279"/>
            <a:chExt cx="3075774" cy="169724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431B7B51-9D5A-4E48-BA5C-E75732FB2DFD}"/>
                </a:ext>
              </a:extLst>
            </p:cNvPr>
            <p:cNvSpPr/>
            <p:nvPr/>
          </p:nvSpPr>
          <p:spPr>
            <a:xfrm>
              <a:off x="4906010" y="1863279"/>
              <a:ext cx="2588631" cy="12792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18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80FE01-DFBA-45F7-A623-018741F36A9D}"/>
                </a:ext>
              </a:extLst>
            </p:cNvPr>
            <p:cNvSpPr/>
            <p:nvPr/>
          </p:nvSpPr>
          <p:spPr>
            <a:xfrm>
              <a:off x="5054973" y="2002615"/>
              <a:ext cx="2588631" cy="12792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18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0C9C603-CBD3-46DF-838B-A2F7B240A5B4}"/>
                </a:ext>
              </a:extLst>
            </p:cNvPr>
            <p:cNvSpPr/>
            <p:nvPr/>
          </p:nvSpPr>
          <p:spPr>
            <a:xfrm>
              <a:off x="5203936" y="2141951"/>
              <a:ext cx="2588631" cy="12792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18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69E0127-2DC5-4FD7-AF36-3FFAB0437A9A}"/>
                </a:ext>
              </a:extLst>
            </p:cNvPr>
            <p:cNvSpPr/>
            <p:nvPr/>
          </p:nvSpPr>
          <p:spPr>
            <a:xfrm>
              <a:off x="5352899" y="2281287"/>
              <a:ext cx="2588631" cy="12792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18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43F30663-0D79-44EE-8ECA-FE293AAB3015}"/>
                </a:ext>
              </a:extLst>
            </p:cNvPr>
            <p:cNvSpPr/>
            <p:nvPr/>
          </p:nvSpPr>
          <p:spPr>
            <a:xfrm>
              <a:off x="5312645" y="2350768"/>
              <a:ext cx="26691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189A3"/>
                  </a:solidFill>
                  <a:latin typeface="Futura Bk BT" panose="020B0502020204020303" pitchFamily="34" charset="0"/>
                </a:rPr>
                <a:t>17 empirical patterns for bank voles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9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206E89C-4AE9-4B48-BB65-EC4953EEF65B}"/>
              </a:ext>
            </a:extLst>
          </p:cNvPr>
          <p:cNvSpPr txBox="1"/>
          <p:nvPr/>
        </p:nvSpPr>
        <p:spPr>
          <a:xfrm>
            <a:off x="683171" y="272112"/>
            <a:ext cx="767573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 calibration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F31E04-D137-470D-8BF1-4CBAD544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63" y="1492854"/>
            <a:ext cx="5929746" cy="2862091"/>
          </a:xfrm>
          <a:prstGeom prst="rect">
            <a:avLst/>
          </a:prstGeom>
        </p:spPr>
      </p:pic>
      <p:pic>
        <p:nvPicPr>
          <p:cNvPr id="6" name="Picture 28">
            <a:extLst>
              <a:ext uri="{FF2B5EF4-FFF2-40B4-BE49-F238E27FC236}">
                <a16:creationId xmlns:a16="http://schemas.microsoft.com/office/drawing/2014/main" id="{CB25D6DA-32CF-4E7A-9735-B1C372F5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3" y="3674113"/>
            <a:ext cx="2984107" cy="29853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0D5F67-1312-47BD-92E8-718485C2CA15}"/>
              </a:ext>
            </a:extLst>
          </p:cNvPr>
          <p:cNvSpPr/>
          <p:nvPr/>
        </p:nvSpPr>
        <p:spPr>
          <a:xfrm>
            <a:off x="2009343" y="5491658"/>
            <a:ext cx="852920" cy="228106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236C0A9F-E1D6-4503-B506-62795D021918}"/>
              </a:ext>
            </a:extLst>
          </p:cNvPr>
          <p:cNvSpPr txBox="1"/>
          <p:nvPr/>
        </p:nvSpPr>
        <p:spPr>
          <a:xfrm>
            <a:off x="4780004" y="5282545"/>
            <a:ext cx="3491345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Step 1. Fit resource parameters to ensure realistic densities</a:t>
            </a:r>
          </a:p>
        </p:txBody>
      </p:sp>
    </p:spTree>
    <p:extLst>
      <p:ext uri="{BB962C8B-B14F-4D97-AF65-F5344CB8AC3E}">
        <p14:creationId xmlns:p14="http://schemas.microsoft.com/office/powerpoint/2010/main" val="10230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Mass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5C5958-D6E9-4F75-900B-0A8AB9226A9C}"/>
              </a:ext>
            </a:extLst>
          </p:cNvPr>
          <p:cNvSpPr txBox="1">
            <a:spLocks/>
          </p:cNvSpPr>
          <p:nvPr/>
        </p:nvSpPr>
        <p:spPr>
          <a:xfrm rot="16200000">
            <a:off x="-1096625" y="3016928"/>
            <a:ext cx="4438344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Total energy expenditure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44F11-6325-4CB2-854F-3D5DCF2A4B6A}"/>
              </a:ext>
            </a:extLst>
          </p:cNvPr>
          <p:cNvSpPr/>
          <p:nvPr/>
        </p:nvSpPr>
        <p:spPr>
          <a:xfrm>
            <a:off x="4487661" y="445843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9C2B601-0F1A-48EF-8741-0AEEF80B8BFD}"/>
              </a:ext>
            </a:extLst>
          </p:cNvPr>
          <p:cNvSpPr/>
          <p:nvPr/>
        </p:nvSpPr>
        <p:spPr>
          <a:xfrm>
            <a:off x="4487661" y="20141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0288698-192D-4D6F-A366-85F8469DD979}"/>
              </a:ext>
            </a:extLst>
          </p:cNvPr>
          <p:cNvSpPr/>
          <p:nvPr/>
        </p:nvSpPr>
        <p:spPr>
          <a:xfrm>
            <a:off x="5732015" y="365803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FE6F96-7A10-4E32-959F-9933A448A07A}"/>
              </a:ext>
            </a:extLst>
          </p:cNvPr>
          <p:cNvSpPr/>
          <p:nvPr/>
        </p:nvSpPr>
        <p:spPr>
          <a:xfrm>
            <a:off x="4783585" y="3399849"/>
            <a:ext cx="115410" cy="115410"/>
          </a:xfrm>
          <a:prstGeom prst="ellipse">
            <a:avLst/>
          </a:prstGeom>
          <a:solidFill>
            <a:srgbClr val="63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CF7AB3E-394D-4692-A459-AD9C00815BB5}"/>
              </a:ext>
            </a:extLst>
          </p:cNvPr>
          <p:cNvSpPr/>
          <p:nvPr/>
        </p:nvSpPr>
        <p:spPr>
          <a:xfrm>
            <a:off x="3783660" y="326254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10B994-6CCC-420F-96C1-8D2ACB91D4F0}"/>
              </a:ext>
            </a:extLst>
          </p:cNvPr>
          <p:cNvSpPr/>
          <p:nvPr/>
        </p:nvSpPr>
        <p:spPr>
          <a:xfrm>
            <a:off x="3221122" y="294516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51C7BF5-316F-4345-88F6-B4A91A19F4DB}"/>
              </a:ext>
            </a:extLst>
          </p:cNvPr>
          <p:cNvSpPr/>
          <p:nvPr/>
        </p:nvSpPr>
        <p:spPr>
          <a:xfrm>
            <a:off x="2328909" y="37768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73A522D-2E0B-41F9-A0F6-8EB42EFA057C}"/>
              </a:ext>
            </a:extLst>
          </p:cNvPr>
          <p:cNvSpPr/>
          <p:nvPr/>
        </p:nvSpPr>
        <p:spPr>
          <a:xfrm>
            <a:off x="2213499" y="47992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6BC620C-EC61-4274-A523-3C4FBC251F5F}"/>
              </a:ext>
            </a:extLst>
          </p:cNvPr>
          <p:cNvSpPr/>
          <p:nvPr/>
        </p:nvSpPr>
        <p:spPr>
          <a:xfrm>
            <a:off x="3201883" y="4365571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6D38EB1-D5B1-414E-8352-CE4E89DDA382}"/>
              </a:ext>
            </a:extLst>
          </p:cNvPr>
          <p:cNvSpPr/>
          <p:nvPr/>
        </p:nvSpPr>
        <p:spPr>
          <a:xfrm>
            <a:off x="4190267" y="393189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6F05F0D-D6EA-48D7-8A61-0B5B045FF998}"/>
              </a:ext>
            </a:extLst>
          </p:cNvPr>
          <p:cNvSpPr/>
          <p:nvPr/>
        </p:nvSpPr>
        <p:spPr>
          <a:xfrm>
            <a:off x="5302927" y="241363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36D5904-F091-4375-84DC-A8A728DE0CD5}"/>
              </a:ext>
            </a:extLst>
          </p:cNvPr>
          <p:cNvSpPr/>
          <p:nvPr/>
        </p:nvSpPr>
        <p:spPr>
          <a:xfrm>
            <a:off x="5418337" y="324411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C71A97F-9B55-4030-BE8D-F262736E04AD}"/>
              </a:ext>
            </a:extLst>
          </p:cNvPr>
          <p:cNvSpPr/>
          <p:nvPr/>
        </p:nvSpPr>
        <p:spPr>
          <a:xfrm>
            <a:off x="6661211" y="28852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82C3029-494D-4671-82E9-CBF4F8811406}"/>
              </a:ext>
            </a:extLst>
          </p:cNvPr>
          <p:cNvSpPr/>
          <p:nvPr/>
        </p:nvSpPr>
        <p:spPr>
          <a:xfrm>
            <a:off x="6004264" y="21048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41DBDFE-F55B-4DCF-9406-3C697125A563}"/>
              </a:ext>
            </a:extLst>
          </p:cNvPr>
          <p:cNvSpPr/>
          <p:nvPr/>
        </p:nvSpPr>
        <p:spPr>
          <a:xfrm>
            <a:off x="4401844" y="300065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86A82F-D72D-4FC9-952B-FB3150EECF16}"/>
              </a:ext>
            </a:extLst>
          </p:cNvPr>
          <p:cNvSpPr/>
          <p:nvPr/>
        </p:nvSpPr>
        <p:spPr>
          <a:xfrm>
            <a:off x="3478570" y="354447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A02F497-EBB5-4C0D-BE65-B9CF4EAF43CE}"/>
              </a:ext>
            </a:extLst>
          </p:cNvPr>
          <p:cNvSpPr/>
          <p:nvPr/>
        </p:nvSpPr>
        <p:spPr>
          <a:xfrm>
            <a:off x="2555291" y="445295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5221071-5063-4011-9361-4AE46CB4400D}"/>
              </a:ext>
            </a:extLst>
          </p:cNvPr>
          <p:cNvSpPr/>
          <p:nvPr/>
        </p:nvSpPr>
        <p:spPr>
          <a:xfrm>
            <a:off x="5476042" y="2006354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771A3D1-6BBD-4E01-9C74-D3F6412321DE}"/>
              </a:ext>
            </a:extLst>
          </p:cNvPr>
          <p:cNvSpPr/>
          <p:nvPr/>
        </p:nvSpPr>
        <p:spPr>
          <a:xfrm>
            <a:off x="5999825" y="287766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What’s this variation about?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5CA07806-A101-4C05-9954-AAFED40D7BAD}"/>
              </a:ext>
            </a:extLst>
          </p:cNvPr>
          <p:cNvCxnSpPr>
            <a:cxnSpLocks/>
          </p:cNvCxnSpPr>
          <p:nvPr/>
        </p:nvCxnSpPr>
        <p:spPr>
          <a:xfrm flipV="1">
            <a:off x="4090988" y="3262543"/>
            <a:ext cx="1566862" cy="338425"/>
          </a:xfrm>
          <a:prstGeom prst="line">
            <a:avLst/>
          </a:prstGeom>
          <a:ln w="19050">
            <a:solidFill>
              <a:srgbClr val="6389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7830605-E4F4-4E63-968F-F797664C113C}"/>
              </a:ext>
            </a:extLst>
          </p:cNvPr>
          <p:cNvGrpSpPr/>
          <p:nvPr/>
        </p:nvGrpSpPr>
        <p:grpSpPr>
          <a:xfrm>
            <a:off x="4190267" y="2898289"/>
            <a:ext cx="1517641" cy="986256"/>
            <a:chOff x="4190267" y="2898289"/>
            <a:chExt cx="1517641" cy="986256"/>
          </a:xfrm>
          <a:solidFill>
            <a:srgbClr val="6389A7"/>
          </a:solidFill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9F44B4E-AD6A-4174-BCC0-2B21EBED6C37}"/>
                </a:ext>
              </a:extLst>
            </p:cNvPr>
            <p:cNvSpPr/>
            <p:nvPr/>
          </p:nvSpPr>
          <p:spPr>
            <a:xfrm>
              <a:off x="4190267" y="3657980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0588913-E8CE-4526-9837-301DC6539E2A}"/>
                </a:ext>
              </a:extLst>
            </p:cNvPr>
            <p:cNvSpPr/>
            <p:nvPr/>
          </p:nvSpPr>
          <p:spPr>
            <a:xfrm>
              <a:off x="4385384" y="3410598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585DA15-1206-4E63-81E4-FBF28067FE27}"/>
                </a:ext>
              </a:extLst>
            </p:cNvPr>
            <p:cNvSpPr/>
            <p:nvPr/>
          </p:nvSpPr>
          <p:spPr>
            <a:xfrm>
              <a:off x="4342667" y="3810380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861BD2-7BC8-4A92-98B7-B06EF8538064}"/>
                </a:ext>
              </a:extLst>
            </p:cNvPr>
            <p:cNvSpPr/>
            <p:nvPr/>
          </p:nvSpPr>
          <p:spPr>
            <a:xfrm>
              <a:off x="4744929" y="3076562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4D64AF00-9A85-4E09-9912-0AE77E3010C9}"/>
                </a:ext>
              </a:extLst>
            </p:cNvPr>
            <p:cNvSpPr/>
            <p:nvPr/>
          </p:nvSpPr>
          <p:spPr>
            <a:xfrm>
              <a:off x="5189336" y="3196186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94E04C0-8B78-4A63-946E-F27F9B6BA397}"/>
                </a:ext>
              </a:extLst>
            </p:cNvPr>
            <p:cNvSpPr/>
            <p:nvPr/>
          </p:nvSpPr>
          <p:spPr>
            <a:xfrm>
              <a:off x="5633743" y="3315810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E80A5A2B-01CD-4235-BECC-EE826EF64CD1}"/>
                </a:ext>
              </a:extLst>
            </p:cNvPr>
            <p:cNvSpPr/>
            <p:nvPr/>
          </p:nvSpPr>
          <p:spPr>
            <a:xfrm>
              <a:off x="5043540" y="3526802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8725EC05-C53C-46B7-9E75-2A4AF0CB0839}"/>
                </a:ext>
              </a:extLst>
            </p:cNvPr>
            <p:cNvSpPr/>
            <p:nvPr/>
          </p:nvSpPr>
          <p:spPr>
            <a:xfrm>
              <a:off x="4528906" y="3631508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E1D8138-C59D-463D-B591-16E4BB4F3783}"/>
                </a:ext>
              </a:extLst>
            </p:cNvPr>
            <p:cNvSpPr/>
            <p:nvPr/>
          </p:nvSpPr>
          <p:spPr>
            <a:xfrm>
              <a:off x="4924706" y="2898289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B0244D85-A73C-4258-A170-270FC185E4D4}"/>
                </a:ext>
              </a:extLst>
            </p:cNvPr>
            <p:cNvSpPr/>
            <p:nvPr/>
          </p:nvSpPr>
          <p:spPr>
            <a:xfrm>
              <a:off x="5358920" y="3413272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4DCBDF5-27DC-4387-A467-E9D3FA405AFA}"/>
                </a:ext>
              </a:extLst>
            </p:cNvPr>
            <p:cNvSpPr/>
            <p:nvPr/>
          </p:nvSpPr>
          <p:spPr>
            <a:xfrm>
              <a:off x="4804207" y="3695062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B616787-A079-4D62-8EAC-1E6B2187E2CF}"/>
                </a:ext>
              </a:extLst>
            </p:cNvPr>
            <p:cNvSpPr/>
            <p:nvPr/>
          </p:nvSpPr>
          <p:spPr>
            <a:xfrm>
              <a:off x="4924705" y="3213332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735CFD2-CD16-4745-945D-D07C46CB2C50}"/>
                </a:ext>
              </a:extLst>
            </p:cNvPr>
            <p:cNvSpPr/>
            <p:nvPr/>
          </p:nvSpPr>
          <p:spPr>
            <a:xfrm>
              <a:off x="5313483" y="3583566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9BE3684-14C9-4904-80C6-4030D389B3DD}"/>
                </a:ext>
              </a:extLst>
            </p:cNvPr>
            <p:cNvSpPr/>
            <p:nvPr/>
          </p:nvSpPr>
          <p:spPr>
            <a:xfrm>
              <a:off x="5444043" y="2972454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6820B46-ABF5-493B-B366-95E4C957F893}"/>
                </a:ext>
              </a:extLst>
            </p:cNvPr>
            <p:cNvSpPr/>
            <p:nvPr/>
          </p:nvSpPr>
          <p:spPr>
            <a:xfrm>
              <a:off x="4201104" y="3354834"/>
              <a:ext cx="74165" cy="7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Bk BT" panose="020B0502020204020303" pitchFamily="34" charset="0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22E893D6-72A9-4956-AAEC-8C6667F8BCD5}"/>
              </a:ext>
            </a:extLst>
          </p:cNvPr>
          <p:cNvSpPr/>
          <p:nvPr/>
        </p:nvSpPr>
        <p:spPr>
          <a:xfrm>
            <a:off x="4783772" y="3402230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4" grpId="0" animBg="1"/>
      <p:bldP spid="25" grpId="0" animBg="1"/>
      <p:bldP spid="26" grpId="0" animBg="1"/>
      <p:bldP spid="27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206E89C-4AE9-4B48-BB65-EC4953EEF65B}"/>
              </a:ext>
            </a:extLst>
          </p:cNvPr>
          <p:cNvSpPr txBox="1"/>
          <p:nvPr/>
        </p:nvSpPr>
        <p:spPr>
          <a:xfrm>
            <a:off x="609440" y="272111"/>
            <a:ext cx="3343884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 calibration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3A6A38-8AD4-4AA8-BA7E-26311F23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94" y="0"/>
            <a:ext cx="4848706" cy="6858000"/>
          </a:xfrm>
          <a:prstGeom prst="rect">
            <a:avLst/>
          </a:prstGeom>
        </p:spPr>
      </p:pic>
      <p:pic>
        <p:nvPicPr>
          <p:cNvPr id="6" name="Picture 28">
            <a:extLst>
              <a:ext uri="{FF2B5EF4-FFF2-40B4-BE49-F238E27FC236}">
                <a16:creationId xmlns:a16="http://schemas.microsoft.com/office/drawing/2014/main" id="{21A5FB0A-CAB2-477F-86B0-AAE97AEF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3" y="3674113"/>
            <a:ext cx="2984107" cy="29853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7E91F1-2C8D-4D0F-BCA4-89B95C2A3820}"/>
              </a:ext>
            </a:extLst>
          </p:cNvPr>
          <p:cNvSpPr/>
          <p:nvPr/>
        </p:nvSpPr>
        <p:spPr>
          <a:xfrm>
            <a:off x="2009343" y="5491658"/>
            <a:ext cx="852920" cy="228106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2FEEF4FF-4D29-4AED-A801-34393B781279}"/>
              </a:ext>
            </a:extLst>
          </p:cNvPr>
          <p:cNvSpPr txBox="1"/>
          <p:nvPr/>
        </p:nvSpPr>
        <p:spPr>
          <a:xfrm>
            <a:off x="535710" y="1850001"/>
            <a:ext cx="3491345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Step 2. Fit energy allocation parameters using an Approximate Bayesian Computation (ABC) approach </a:t>
            </a:r>
          </a:p>
        </p:txBody>
      </p:sp>
    </p:spTree>
    <p:extLst>
      <p:ext uri="{BB962C8B-B14F-4D97-AF65-F5344CB8AC3E}">
        <p14:creationId xmlns:p14="http://schemas.microsoft.com/office/powerpoint/2010/main" val="1713494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256F8F-CF0D-455C-8B4C-466740913AB2}"/>
              </a:ext>
            </a:extLst>
          </p:cNvPr>
          <p:cNvSpPr txBox="1"/>
          <p:nvPr/>
        </p:nvSpPr>
        <p:spPr>
          <a:xfrm>
            <a:off x="683171" y="272112"/>
            <a:ext cx="77776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 calibration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C413FE-F1A3-4BE2-BFCE-75112381D5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758059"/>
            <a:ext cx="5262417" cy="43056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A2E2E1-9E7E-4F7B-8A01-FE8C0B24C9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3" y="1758059"/>
            <a:ext cx="2691009" cy="43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1A22D7-8257-4D34-92B5-71D5C01EB27A}"/>
              </a:ext>
            </a:extLst>
          </p:cNvPr>
          <p:cNvCxnSpPr>
            <a:cxnSpLocks/>
          </p:cNvCxnSpPr>
          <p:nvPr/>
        </p:nvCxnSpPr>
        <p:spPr>
          <a:xfrm flipH="1">
            <a:off x="3478925" y="3310759"/>
            <a:ext cx="1794824" cy="515007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B6E50AD-3E24-4CB8-A81A-5D5391A0EA0B}"/>
              </a:ext>
            </a:extLst>
          </p:cNvPr>
          <p:cNvSpPr/>
          <p:nvPr/>
        </p:nvSpPr>
        <p:spPr>
          <a:xfrm>
            <a:off x="0" y="6627168"/>
            <a:ext cx="49431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Illustrations by C. Gallagher – Based on the modelling cycle in Grimm and Railsback 2005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C79E3E-1723-44FE-A465-B2CC33BF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788" y="1140105"/>
            <a:ext cx="3898507" cy="3900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56F8F-CF0D-455C-8B4C-466740913AB2}"/>
              </a:ext>
            </a:extLst>
          </p:cNvPr>
          <p:cNvSpPr txBox="1"/>
          <p:nvPr/>
        </p:nvSpPr>
        <p:spPr>
          <a:xfrm>
            <a:off x="683171" y="272112"/>
            <a:ext cx="77776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 evaluation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3CB18C8-289B-4F5F-AA15-67887091809B}"/>
              </a:ext>
            </a:extLst>
          </p:cNvPr>
          <p:cNvSpPr/>
          <p:nvPr/>
        </p:nvSpPr>
        <p:spPr>
          <a:xfrm>
            <a:off x="403152" y="3407758"/>
            <a:ext cx="2588631" cy="1279237"/>
          </a:xfrm>
          <a:prstGeom prst="rect">
            <a:avLst/>
          </a:prstGeom>
          <a:solidFill>
            <a:schemeClr val="bg1"/>
          </a:solidFill>
          <a:ln w="28575">
            <a:solidFill>
              <a:srgbClr val="E72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0C194B-3B1A-4333-8565-4E1859D464D5}"/>
              </a:ext>
            </a:extLst>
          </p:cNvPr>
          <p:cNvSpPr/>
          <p:nvPr/>
        </p:nvSpPr>
        <p:spPr>
          <a:xfrm>
            <a:off x="552115" y="3547094"/>
            <a:ext cx="2588631" cy="1279237"/>
          </a:xfrm>
          <a:prstGeom prst="rect">
            <a:avLst/>
          </a:prstGeom>
          <a:solidFill>
            <a:schemeClr val="bg1"/>
          </a:solidFill>
          <a:ln w="28575">
            <a:solidFill>
              <a:srgbClr val="E72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EC1069-DAF6-462D-AA43-E86A390C9AF6}"/>
              </a:ext>
            </a:extLst>
          </p:cNvPr>
          <p:cNvSpPr/>
          <p:nvPr/>
        </p:nvSpPr>
        <p:spPr>
          <a:xfrm>
            <a:off x="701078" y="3686430"/>
            <a:ext cx="2588631" cy="1279237"/>
          </a:xfrm>
          <a:prstGeom prst="rect">
            <a:avLst/>
          </a:prstGeom>
          <a:solidFill>
            <a:schemeClr val="bg1"/>
          </a:solidFill>
          <a:ln w="28575">
            <a:solidFill>
              <a:srgbClr val="E72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AB0623-7BA3-4A15-A6C6-4E1FBA8005B2}"/>
              </a:ext>
            </a:extLst>
          </p:cNvPr>
          <p:cNvSpPr/>
          <p:nvPr/>
        </p:nvSpPr>
        <p:spPr>
          <a:xfrm>
            <a:off x="850041" y="3825766"/>
            <a:ext cx="2588631" cy="1279237"/>
          </a:xfrm>
          <a:prstGeom prst="rect">
            <a:avLst/>
          </a:prstGeom>
          <a:solidFill>
            <a:schemeClr val="bg1"/>
          </a:solidFill>
          <a:ln w="28575">
            <a:solidFill>
              <a:srgbClr val="E72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8FD90C1-C4BF-4826-85AB-ACF303C57229}"/>
              </a:ext>
            </a:extLst>
          </p:cNvPr>
          <p:cNvSpPr/>
          <p:nvPr/>
        </p:nvSpPr>
        <p:spPr>
          <a:xfrm>
            <a:off x="809786" y="4049885"/>
            <a:ext cx="26691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72206"/>
                </a:solidFill>
                <a:latin typeface="Futura Bk BT" panose="020B0502020204020303" pitchFamily="34" charset="0"/>
              </a:rPr>
              <a:t>11 additional bank vole patterns</a:t>
            </a:r>
          </a:p>
        </p:txBody>
      </p:sp>
    </p:spTree>
    <p:extLst>
      <p:ext uri="{BB962C8B-B14F-4D97-AF65-F5344CB8AC3E}">
        <p14:creationId xmlns:p14="http://schemas.microsoft.com/office/powerpoint/2010/main" val="10939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8">
            <a:extLst>
              <a:ext uri="{FF2B5EF4-FFF2-40B4-BE49-F238E27FC236}">
                <a16:creationId xmlns:a16="http://schemas.microsoft.com/office/drawing/2014/main" id="{44E9F0A0-395E-477B-BA63-AA6877E9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3" y="3674113"/>
            <a:ext cx="2984107" cy="298530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8568449-1E38-4276-AAF0-335EC15193D5}"/>
              </a:ext>
            </a:extLst>
          </p:cNvPr>
          <p:cNvSpPr/>
          <p:nvPr/>
        </p:nvSpPr>
        <p:spPr>
          <a:xfrm>
            <a:off x="652216" y="5192956"/>
            <a:ext cx="605084" cy="23090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Bk BT" panose="020B05020202040203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C42F6C-DF9D-4B97-8A38-06FEBDFFA3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715000" cy="6858000"/>
          </a:xfrm>
          <a:prstGeom prst="rect">
            <a:avLst/>
          </a:prstGeom>
        </p:spPr>
      </p:pic>
      <p:sp>
        <p:nvSpPr>
          <p:cNvPr id="17" name="TextBox 54">
            <a:extLst>
              <a:ext uri="{FF2B5EF4-FFF2-40B4-BE49-F238E27FC236}">
                <a16:creationId xmlns:a16="http://schemas.microsoft.com/office/drawing/2014/main" id="{21EEB2F9-2905-47C2-B512-5D56C57616B5}"/>
              </a:ext>
            </a:extLst>
          </p:cNvPr>
          <p:cNvSpPr txBox="1"/>
          <p:nvPr/>
        </p:nvSpPr>
        <p:spPr>
          <a:xfrm>
            <a:off x="156698" y="198582"/>
            <a:ext cx="3343884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Pattern-oriented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07049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54">
            <a:extLst>
              <a:ext uri="{FF2B5EF4-FFF2-40B4-BE49-F238E27FC236}">
                <a16:creationId xmlns:a16="http://schemas.microsoft.com/office/drawing/2014/main" id="{21EEB2F9-2905-47C2-B512-5D56C57616B5}"/>
              </a:ext>
            </a:extLst>
          </p:cNvPr>
          <p:cNvSpPr txBox="1"/>
          <p:nvPr/>
        </p:nvSpPr>
        <p:spPr>
          <a:xfrm rot="16200000">
            <a:off x="-1244078" y="3167390"/>
            <a:ext cx="334388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Sensitivity Analysis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1A4F7D-6E41-4C5E-926D-7505A305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6" y="119742"/>
            <a:ext cx="7774913" cy="67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0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Verbinder zu einer anderen Seite 3">
            <a:extLst>
              <a:ext uri="{FF2B5EF4-FFF2-40B4-BE49-F238E27FC236}">
                <a16:creationId xmlns:a16="http://schemas.microsoft.com/office/drawing/2014/main" id="{C867DD8E-778E-4AD4-BD0E-92DEC748298A}"/>
              </a:ext>
            </a:extLst>
          </p:cNvPr>
          <p:cNvSpPr/>
          <p:nvPr/>
        </p:nvSpPr>
        <p:spPr>
          <a:xfrm>
            <a:off x="2208276" y="3281903"/>
            <a:ext cx="4727448" cy="1737653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ussdiagramm: Verbinder zu einer anderen Seite 32">
            <a:extLst>
              <a:ext uri="{FF2B5EF4-FFF2-40B4-BE49-F238E27FC236}">
                <a16:creationId xmlns:a16="http://schemas.microsoft.com/office/drawing/2014/main" id="{3762B3B1-8665-4C93-AF42-F90CF6629C54}"/>
              </a:ext>
            </a:extLst>
          </p:cNvPr>
          <p:cNvSpPr/>
          <p:nvPr/>
        </p:nvSpPr>
        <p:spPr>
          <a:xfrm>
            <a:off x="2208276" y="5137937"/>
            <a:ext cx="4727448" cy="1597231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ussdiagramm: Verbinder zu einer anderen Seite 33">
            <a:extLst>
              <a:ext uri="{FF2B5EF4-FFF2-40B4-BE49-F238E27FC236}">
                <a16:creationId xmlns:a16="http://schemas.microsoft.com/office/drawing/2014/main" id="{E1B479C0-D553-42AB-97FB-9D0B9A48B0F3}"/>
              </a:ext>
            </a:extLst>
          </p:cNvPr>
          <p:cNvSpPr/>
          <p:nvPr/>
        </p:nvSpPr>
        <p:spPr>
          <a:xfrm>
            <a:off x="2206705" y="286329"/>
            <a:ext cx="4729019" cy="2877193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9446EC-6B8C-4789-993B-C64F8CCAB2F8}"/>
              </a:ext>
            </a:extLst>
          </p:cNvPr>
          <p:cNvSpPr/>
          <p:nvPr/>
        </p:nvSpPr>
        <p:spPr>
          <a:xfrm>
            <a:off x="2206705" y="342364"/>
            <a:ext cx="1811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Develop model</a:t>
            </a:r>
          </a:p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framework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A369A1F-5E2C-462D-B347-7576BFD98FDC}"/>
              </a:ext>
            </a:extLst>
          </p:cNvPr>
          <p:cNvSpPr/>
          <p:nvPr/>
        </p:nvSpPr>
        <p:spPr>
          <a:xfrm>
            <a:off x="2660828" y="3708246"/>
            <a:ext cx="391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Parameterize and evaluate using available vole data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8C97E1D-286F-44BC-B5A4-6D80D7F8A417}"/>
              </a:ext>
            </a:extLst>
          </p:cNvPr>
          <p:cNvSpPr/>
          <p:nvPr/>
        </p:nvSpPr>
        <p:spPr>
          <a:xfrm>
            <a:off x="2825484" y="5699275"/>
            <a:ext cx="349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b="1" dirty="0">
                <a:solidFill>
                  <a:srgbClr val="3E6C8F"/>
                </a:solidFill>
                <a:latin typeface="Futura Bk BT" panose="020B0502020204020303" pitchFamily="34" charset="0"/>
              </a:rPr>
              <a:t>Apply to theoretical scenarios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3FD866-C55C-4081-A198-DDB3B0DE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85" y="384515"/>
            <a:ext cx="2830300" cy="23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CEEB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CEEB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59" y="583536"/>
            <a:ext cx="4582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latin typeface="Futura Bk BT" panose="020B0502020204020303" pitchFamily="34" charset="0"/>
              </a:rPr>
              <a:t>Goals of first paper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57FC329-FCF8-4324-A1E7-FD7CAA1D0466}"/>
              </a:ext>
            </a:extLst>
          </p:cNvPr>
          <p:cNvSpPr/>
          <p:nvPr/>
        </p:nvSpPr>
        <p:spPr>
          <a:xfrm>
            <a:off x="877455" y="1819564"/>
            <a:ext cx="7527636" cy="18103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EC6737F-4EA7-45D6-828E-C193CBFD7618}"/>
              </a:ext>
            </a:extLst>
          </p:cNvPr>
          <p:cNvSpPr/>
          <p:nvPr/>
        </p:nvSpPr>
        <p:spPr>
          <a:xfrm>
            <a:off x="808181" y="4013200"/>
            <a:ext cx="7527636" cy="18103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ADF9-087A-4877-BF83-174EEFD5B22F}"/>
              </a:ext>
            </a:extLst>
          </p:cNvPr>
          <p:cNvSpPr/>
          <p:nvPr/>
        </p:nvSpPr>
        <p:spPr>
          <a:xfrm>
            <a:off x="1496291" y="2116868"/>
            <a:ext cx="628996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800" dirty="0">
                <a:solidFill>
                  <a:srgbClr val="6389A7"/>
                </a:solidFill>
                <a:latin typeface="Futura Bk BT" panose="020B0502020204020303" pitchFamily="34" charset="0"/>
              </a:rPr>
              <a:t>Describe the modelling framework</a:t>
            </a:r>
          </a:p>
          <a:p>
            <a:pPr algn="ctr"/>
            <a:r>
              <a:rPr lang="da-DK" sz="2000" dirty="0">
                <a:solidFill>
                  <a:srgbClr val="6389A7"/>
                </a:solidFill>
                <a:latin typeface="Futura Bk BT" panose="020B0502020204020303" pitchFamily="34" charset="0"/>
              </a:rPr>
              <a:t>Development process, comparison to other approaches, key benefits &amp; assumptions, &amp; use cases</a:t>
            </a:r>
            <a:endParaRPr lang="da-DK" sz="2400" dirty="0">
              <a:solidFill>
                <a:srgbClr val="6389A7"/>
              </a:solidFill>
              <a:latin typeface="Futura Bk BT" panose="020B05020202040203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4E32F5A-5B60-4478-B481-4AEB84E460E2}"/>
              </a:ext>
            </a:extLst>
          </p:cNvPr>
          <p:cNvSpPr/>
          <p:nvPr/>
        </p:nvSpPr>
        <p:spPr>
          <a:xfrm>
            <a:off x="1496291" y="4310504"/>
            <a:ext cx="628996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800" dirty="0">
                <a:solidFill>
                  <a:srgbClr val="E4714E"/>
                </a:solidFill>
                <a:latin typeface="Futura Bk BT" panose="020B0502020204020303" pitchFamily="34" charset="0"/>
              </a:rPr>
              <a:t>Present an example case study</a:t>
            </a:r>
          </a:p>
          <a:p>
            <a:pPr algn="ctr"/>
            <a:r>
              <a:rPr lang="da-DK" sz="2000" dirty="0">
                <a:solidFill>
                  <a:srgbClr val="E4714E"/>
                </a:solidFill>
                <a:latin typeface="Futura Bk BT" panose="020B0502020204020303" pitchFamily="34" charset="0"/>
              </a:rPr>
              <a:t>Run scenarios to demonstrate potential applications of the model, should be clear and not too complex</a:t>
            </a:r>
            <a:endParaRPr lang="da-DK" sz="2400" dirty="0">
              <a:solidFill>
                <a:srgbClr val="E4714E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1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59" y="269505"/>
            <a:ext cx="4582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latin typeface="Futura Bk BT" panose="020B0502020204020303" pitchFamily="34" charset="0"/>
              </a:rPr>
              <a:t>First case study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B0B8E1-A738-4C82-BD7F-1549D6D2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/>
          <a:stretch/>
        </p:blipFill>
        <p:spPr>
          <a:xfrm>
            <a:off x="1448863" y="3342885"/>
            <a:ext cx="6246267" cy="2766865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4F6B9552-89F5-44B9-95EB-6EA0CBF04657}"/>
              </a:ext>
            </a:extLst>
          </p:cNvPr>
          <p:cNvSpPr txBox="1"/>
          <p:nvPr/>
        </p:nvSpPr>
        <p:spPr>
          <a:xfrm>
            <a:off x="94395" y="1073765"/>
            <a:ext cx="8955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Resources     Individual energetics     Population fluctuations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6F04ADE-A95B-48C7-9440-01AF72718285}"/>
              </a:ext>
            </a:extLst>
          </p:cNvPr>
          <p:cNvCxnSpPr/>
          <p:nvPr/>
        </p:nvCxnSpPr>
        <p:spPr>
          <a:xfrm>
            <a:off x="1959769" y="1333794"/>
            <a:ext cx="338137" cy="0"/>
          </a:xfrm>
          <a:prstGeom prst="straightConnector1">
            <a:avLst/>
          </a:prstGeom>
          <a:ln w="38100">
            <a:solidFill>
              <a:srgbClr val="6389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5CCC2C5-A315-49B6-AB2D-A794A38D0B65}"/>
              </a:ext>
            </a:extLst>
          </p:cNvPr>
          <p:cNvCxnSpPr/>
          <p:nvPr/>
        </p:nvCxnSpPr>
        <p:spPr>
          <a:xfrm>
            <a:off x="5160168" y="1328410"/>
            <a:ext cx="338137" cy="0"/>
          </a:xfrm>
          <a:prstGeom prst="straightConnector1">
            <a:avLst/>
          </a:prstGeom>
          <a:ln w="38100">
            <a:solidFill>
              <a:srgbClr val="6389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8DFB5B88-7279-4E08-A47D-7659204A949E}"/>
              </a:ext>
            </a:extLst>
          </p:cNvPr>
          <p:cNvSpPr txBox="1"/>
          <p:nvPr/>
        </p:nvSpPr>
        <p:spPr>
          <a:xfrm>
            <a:off x="94394" y="6274464"/>
            <a:ext cx="8955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First step: Without evolution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8017114-B9F8-415D-93BB-597AB6C5CC1A}"/>
              </a:ext>
            </a:extLst>
          </p:cNvPr>
          <p:cNvSpPr txBox="1"/>
          <p:nvPr/>
        </p:nvSpPr>
        <p:spPr>
          <a:xfrm>
            <a:off x="94394" y="1700144"/>
            <a:ext cx="8955206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Inputs to vary: Maximum resources cells can contain, regrowth rates, temporal dynamics</a:t>
            </a:r>
          </a:p>
          <a:p>
            <a:pPr algn="ctr"/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Outputs to observe: Population density, periodicity, amplitude, growth rate, timing of peak density</a:t>
            </a:r>
          </a:p>
        </p:txBody>
      </p:sp>
    </p:spTree>
    <p:extLst>
      <p:ext uri="{BB962C8B-B14F-4D97-AF65-F5344CB8AC3E}">
        <p14:creationId xmlns:p14="http://schemas.microsoft.com/office/powerpoint/2010/main" val="27888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CF5A46-C863-4BBA-A63D-926702E35741}"/>
              </a:ext>
            </a:extLst>
          </p:cNvPr>
          <p:cNvSpPr/>
          <p:nvPr/>
        </p:nvSpPr>
        <p:spPr>
          <a:xfrm>
            <a:off x="2280959" y="583536"/>
            <a:ext cx="4582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latin typeface="Futura Bk BT" panose="020B0502020204020303" pitchFamily="34" charset="0"/>
              </a:rPr>
              <a:t>Second application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89BDF2-7BCD-4A07-B55B-0FE47F757C76}"/>
              </a:ext>
            </a:extLst>
          </p:cNvPr>
          <p:cNvSpPr txBox="1"/>
          <p:nvPr/>
        </p:nvSpPr>
        <p:spPr>
          <a:xfrm>
            <a:off x="94397" y="2020903"/>
            <a:ext cx="8955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The pace-of-life syndrome hypothesis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742205D-17D2-4785-84A1-0AD08D968895}"/>
              </a:ext>
            </a:extLst>
          </p:cNvPr>
          <p:cNvSpPr txBox="1"/>
          <p:nvPr/>
        </p:nvSpPr>
        <p:spPr>
          <a:xfrm>
            <a:off x="546977" y="3396715"/>
            <a:ext cx="80500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“This concept is based on the observation that ecological conditions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favour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certain life-history strategies and thereby a whole set of physiological traits such as hormonal, metabolic and immunological traits.”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- Dammhahn et al. 2018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546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729672" y="251098"/>
            <a:ext cx="7684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How does the resource environment shape the evolution of different metabolic phenotypes?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F45335-1370-4EBF-A799-C51F591F1241}"/>
              </a:ext>
            </a:extLst>
          </p:cNvPr>
          <p:cNvSpPr/>
          <p:nvPr/>
        </p:nvSpPr>
        <p:spPr>
          <a:xfrm>
            <a:off x="819224" y="1220676"/>
            <a:ext cx="7505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Introduce variation in and heritability of three metabolic traits: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04144E-BF70-43C7-8190-2918703DF1D5}"/>
              </a:ext>
            </a:extLst>
          </p:cNvPr>
          <p:cNvSpPr/>
          <p:nvPr/>
        </p:nvSpPr>
        <p:spPr>
          <a:xfrm>
            <a:off x="1025236" y="1856509"/>
            <a:ext cx="2189018" cy="2189018"/>
          </a:xfrm>
          <a:prstGeom prst="ellipse">
            <a:avLst/>
          </a:prstGeom>
          <a:solidFill>
            <a:srgbClr val="BC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Futura Bk BT" panose="020B0502020204020303" pitchFamily="34" charset="0"/>
              </a:rPr>
              <a:t>Maintenance costs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FFBB1B-87CC-45D5-89AF-0862C91FD737}"/>
              </a:ext>
            </a:extLst>
          </p:cNvPr>
          <p:cNvSpPr/>
          <p:nvPr/>
        </p:nvSpPr>
        <p:spPr>
          <a:xfrm>
            <a:off x="3551381" y="1856509"/>
            <a:ext cx="2189018" cy="2189018"/>
          </a:xfrm>
          <a:prstGeom prst="ellipse">
            <a:avLst/>
          </a:prstGeom>
          <a:solidFill>
            <a:srgbClr val="AAB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Futura Bk BT" panose="020B0502020204020303" pitchFamily="34" charset="0"/>
              </a:rPr>
              <a:t>Energy allocation to growth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445308-B0D8-4D99-891C-6D91F47BD113}"/>
              </a:ext>
            </a:extLst>
          </p:cNvPr>
          <p:cNvSpPr/>
          <p:nvPr/>
        </p:nvSpPr>
        <p:spPr>
          <a:xfrm>
            <a:off x="6077526" y="1856509"/>
            <a:ext cx="2189018" cy="2189018"/>
          </a:xfrm>
          <a:prstGeom prst="ellipse">
            <a:avLst/>
          </a:prstGeom>
          <a:solidFill>
            <a:srgbClr val="E4A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Futura Bk BT" panose="020B0502020204020303" pitchFamily="34" charset="0"/>
              </a:rPr>
              <a:t>Energy allocation to reproduction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001B6DEE-0421-4053-A004-C9E14FB17922}"/>
              </a:ext>
            </a:extLst>
          </p:cNvPr>
          <p:cNvSpPr txBox="1"/>
          <p:nvPr/>
        </p:nvSpPr>
        <p:spPr>
          <a:xfrm>
            <a:off x="-1" y="638414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Separate to account for different management models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Careau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&amp; Garland 2012, Glazier 2015)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CDBFD1F-9228-4E90-ACF2-95E3B3832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643" y="4218339"/>
            <a:ext cx="2213121" cy="16655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5E10554-A3C3-46A1-BFA3-D35B6A93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1652" y="4220160"/>
            <a:ext cx="2213123" cy="166558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1A6E705-AAC6-4B93-9020-E817FC1C0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5439" y="4218338"/>
            <a:ext cx="2213122" cy="16655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46A917-7123-469E-85FF-8E8E266D0E54}"/>
              </a:ext>
            </a:extLst>
          </p:cNvPr>
          <p:cNvSpPr txBox="1">
            <a:spLocks/>
          </p:cNvSpPr>
          <p:nvPr/>
        </p:nvSpPr>
        <p:spPr>
          <a:xfrm>
            <a:off x="1222966" y="5982911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mass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ABEF3BE-6601-4692-BB0E-82E693AFCBDA}"/>
              </a:ext>
            </a:extLst>
          </p:cNvPr>
          <p:cNvSpPr txBox="1">
            <a:spLocks/>
          </p:cNvSpPr>
          <p:nvPr/>
        </p:nvSpPr>
        <p:spPr>
          <a:xfrm>
            <a:off x="3813763" y="5982910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7652404-DBC9-46B3-BFFA-FF4A394C656E}"/>
              </a:ext>
            </a:extLst>
          </p:cNvPr>
          <p:cNvSpPr txBox="1">
            <a:spLocks/>
          </p:cNvSpPr>
          <p:nvPr/>
        </p:nvSpPr>
        <p:spPr>
          <a:xfrm>
            <a:off x="6404560" y="5982909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DC41E5C-CE23-4F9E-AC6D-46031525ED74}"/>
              </a:ext>
            </a:extLst>
          </p:cNvPr>
          <p:cNvSpPr txBox="1">
            <a:spLocks/>
          </p:cNvSpPr>
          <p:nvPr/>
        </p:nvSpPr>
        <p:spPr>
          <a:xfrm rot="16200000">
            <a:off x="-68260" y="4866464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BMR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12C6CC-C73C-4F7D-B029-D5E8774B76AB}"/>
              </a:ext>
            </a:extLst>
          </p:cNvPr>
          <p:cNvSpPr txBox="1">
            <a:spLocks/>
          </p:cNvSpPr>
          <p:nvPr/>
        </p:nvSpPr>
        <p:spPr>
          <a:xfrm rot="16200000">
            <a:off x="2577952" y="4866464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83E80D0-0A55-4089-8CEC-6F97378AC3BB}"/>
              </a:ext>
            </a:extLst>
          </p:cNvPr>
          <p:cNvSpPr txBox="1">
            <a:spLocks/>
          </p:cNvSpPr>
          <p:nvPr/>
        </p:nvSpPr>
        <p:spPr>
          <a:xfrm rot="16200000">
            <a:off x="5224164" y="4866464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05C1B92-046F-4E69-B1F4-EA094B8B86CD}"/>
              </a:ext>
            </a:extLst>
          </p:cNvPr>
          <p:cNvSpPr/>
          <p:nvPr/>
        </p:nvSpPr>
        <p:spPr>
          <a:xfrm>
            <a:off x="6111653" y="4224930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6B9A99E-D359-4968-B199-633000FC2B84}"/>
              </a:ext>
            </a:extLst>
          </p:cNvPr>
          <p:cNvSpPr/>
          <p:nvPr/>
        </p:nvSpPr>
        <p:spPr>
          <a:xfrm>
            <a:off x="3465439" y="4221632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7A7D5C7-39F6-463E-9773-B1A5D4C3D08B}"/>
              </a:ext>
            </a:extLst>
          </p:cNvPr>
          <p:cNvSpPr/>
          <p:nvPr/>
        </p:nvSpPr>
        <p:spPr>
          <a:xfrm>
            <a:off x="876375" y="4218334"/>
            <a:ext cx="2213122" cy="1658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 animBg="1"/>
      <p:bldP spid="12" grpId="0" animBg="1"/>
      <p:bldP spid="8" grpId="0"/>
      <p:bldP spid="15" grpId="0"/>
      <p:bldP spid="16" grpId="0"/>
      <p:bldP spid="17" grpId="0"/>
      <p:bldP spid="18" grpId="0"/>
      <p:bldP spid="20" grpId="0"/>
      <p:bldP spid="21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fik 62">
            <a:extLst>
              <a:ext uri="{FF2B5EF4-FFF2-40B4-BE49-F238E27FC236}">
                <a16:creationId xmlns:a16="http://schemas.microsoft.com/office/drawing/2014/main" id="{0329CD14-7551-466B-9092-0C60D65B9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82" b="8282"/>
          <a:stretch/>
        </p:blipFill>
        <p:spPr>
          <a:xfrm>
            <a:off x="3033749" y="2479964"/>
            <a:ext cx="3518601" cy="2045854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950C6CF8-AAA4-43CC-919F-CAD31FEBC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0347" y="2622364"/>
            <a:ext cx="2040398" cy="177629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330C9A66-2E0A-4189-8A6F-34881F34A264}"/>
              </a:ext>
            </a:extLst>
          </p:cNvPr>
          <p:cNvSpPr/>
          <p:nvPr/>
        </p:nvSpPr>
        <p:spPr>
          <a:xfrm>
            <a:off x="244661" y="155308"/>
            <a:ext cx="2595418" cy="2595418"/>
          </a:xfrm>
          <a:prstGeom prst="ellipse">
            <a:avLst/>
          </a:prstGeom>
          <a:solidFill>
            <a:srgbClr val="63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300" dirty="0">
                <a:latin typeface="Futura Bk BT" panose="020B0502020204020303" pitchFamily="34" charset="0"/>
              </a:rPr>
              <a:t>What gives rise to this variation?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91E428D-4074-431F-B399-2FA16181EFD7}"/>
              </a:ext>
            </a:extLst>
          </p:cNvPr>
          <p:cNvSpPr/>
          <p:nvPr/>
        </p:nvSpPr>
        <p:spPr>
          <a:xfrm>
            <a:off x="6423890" y="4073236"/>
            <a:ext cx="2595418" cy="2595418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300" dirty="0">
                <a:latin typeface="Futura Bk BT" panose="020B0502020204020303" pitchFamily="34" charset="0"/>
              </a:rPr>
              <a:t>How is it driven by environmental change?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243C948B-BFCA-49CD-951E-B5BF65910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547095" flipH="1">
            <a:off x="6261105" y="3216595"/>
            <a:ext cx="1429608" cy="893026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F275FD75-3D64-4CB8-AD39-30AFB882E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15353" flipH="1">
            <a:off x="1379125" y="2955297"/>
            <a:ext cx="1429608" cy="8930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D2386B-9BBD-4B5E-8C01-C8A905B56B45}"/>
              </a:ext>
            </a:extLst>
          </p:cNvPr>
          <p:cNvSpPr txBox="1">
            <a:spLocks/>
          </p:cNvSpPr>
          <p:nvPr/>
        </p:nvSpPr>
        <p:spPr>
          <a:xfrm>
            <a:off x="3252123" y="4525818"/>
            <a:ext cx="2916846" cy="340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Total energy expenditure</a:t>
            </a:r>
          </a:p>
        </p:txBody>
      </p:sp>
    </p:spTree>
    <p:extLst>
      <p:ext uri="{BB962C8B-B14F-4D97-AF65-F5344CB8AC3E}">
        <p14:creationId xmlns:p14="http://schemas.microsoft.com/office/powerpoint/2010/main" val="15445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D77057-315E-4ED6-ACEB-7B6796C7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8" y="1442957"/>
            <a:ext cx="6909830" cy="4684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04800"/>
            <a:ext cx="6540482" cy="618835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Inheritance</a:t>
            </a:r>
            <a:endParaRPr lang="en-DE" sz="32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F2615B-8AE0-4605-8E25-D2AECD02D53E}"/>
              </a:ext>
            </a:extLst>
          </p:cNvPr>
          <p:cNvSpPr txBox="1">
            <a:spLocks/>
          </p:cNvSpPr>
          <p:nvPr/>
        </p:nvSpPr>
        <p:spPr>
          <a:xfrm>
            <a:off x="73891" y="6447129"/>
            <a:ext cx="37037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Following Milles et al. 2022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0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F45335-1370-4EBF-A799-C51F591F1241}"/>
              </a:ext>
            </a:extLst>
          </p:cNvPr>
          <p:cNvSpPr/>
          <p:nvPr/>
        </p:nvSpPr>
        <p:spPr>
          <a:xfrm>
            <a:off x="950721" y="2811020"/>
            <a:ext cx="7497648" cy="142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Futura Bk BT" panose="020B0502020204020303" pitchFamily="34" charset="0"/>
              </a:rPr>
              <a:t>The food habits hypothesis identifies 3 dietary components that can drive average and variability of metabolic rates: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Futura Bk BT" panose="020B0502020204020303" pitchFamily="34" charset="0"/>
              </a:rPr>
              <a:t>Quality</a:t>
            </a:r>
            <a:r>
              <a:rPr lang="en-US" sz="2000" dirty="0">
                <a:latin typeface="Futura Bk BT" panose="020B0502020204020303" pitchFamily="34" charset="0"/>
              </a:rPr>
              <a:t>, </a:t>
            </a:r>
            <a:r>
              <a:rPr lang="en-US" sz="2000" b="1" dirty="0">
                <a:latin typeface="Futura Bk BT" panose="020B0502020204020303" pitchFamily="34" charset="0"/>
              </a:rPr>
              <a:t>Availability</a:t>
            </a:r>
            <a:r>
              <a:rPr lang="en-US" sz="2000" dirty="0">
                <a:latin typeface="Futura Bk BT" panose="020B0502020204020303" pitchFamily="34" charset="0"/>
              </a:rPr>
              <a:t>, and </a:t>
            </a:r>
            <a:r>
              <a:rPr lang="en-US" sz="2000" b="1" dirty="0">
                <a:latin typeface="Futura Bk BT" panose="020B0502020204020303" pitchFamily="34" charset="0"/>
              </a:rPr>
              <a:t>Predictability</a:t>
            </a:r>
            <a:r>
              <a:rPr lang="en-US" sz="2000" dirty="0">
                <a:latin typeface="Futura Bk BT" panose="020B0502020204020303" pitchFamily="34" charset="0"/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5AF674-9FB8-40A4-9917-0CE2A0FB670A}"/>
              </a:ext>
            </a:extLst>
          </p:cNvPr>
          <p:cNvSpPr/>
          <p:nvPr/>
        </p:nvSpPr>
        <p:spPr>
          <a:xfrm>
            <a:off x="6576292" y="6291545"/>
            <a:ext cx="2473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Bozinovic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 et al. 2007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679D4024-EC6F-4A21-BC24-A43F83EFA4B1}"/>
              </a:ext>
            </a:extLst>
          </p:cNvPr>
          <p:cNvSpPr txBox="1"/>
          <p:nvPr/>
        </p:nvSpPr>
        <p:spPr>
          <a:xfrm>
            <a:off x="729672" y="251098"/>
            <a:ext cx="7684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How does the resource environment shape the evolution of different metabolic phenotypes?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DDBE210-8C63-44C2-A37E-C22FD4367603}"/>
              </a:ext>
            </a:extLst>
          </p:cNvPr>
          <p:cNvSpPr/>
          <p:nvPr/>
        </p:nvSpPr>
        <p:spPr>
          <a:xfrm>
            <a:off x="2392218" y="3796145"/>
            <a:ext cx="2438400" cy="435713"/>
          </a:xfrm>
          <a:prstGeom prst="roundRect">
            <a:avLst/>
          </a:prstGeom>
          <a:noFill/>
          <a:ln w="38100">
            <a:solidFill>
              <a:srgbClr val="E47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85595D3-9CD4-489D-8793-9BEE9095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496" y="1053852"/>
            <a:ext cx="6153150" cy="26860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2BD060-5393-4552-AFBA-1996E1779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1495" y="1053852"/>
            <a:ext cx="6153150" cy="26860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C630F6-EA87-487B-ADDC-D2082ADEA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1495" y="1053852"/>
            <a:ext cx="6153150" cy="2686050"/>
          </a:xfrm>
          <a:prstGeom prst="rect">
            <a:avLst/>
          </a:prstGeom>
        </p:spPr>
      </p:pic>
      <p:pic>
        <p:nvPicPr>
          <p:cNvPr id="48" name="Graphic 42">
            <a:extLst>
              <a:ext uri="{FF2B5EF4-FFF2-40B4-BE49-F238E27FC236}">
                <a16:creationId xmlns:a16="http://schemas.microsoft.com/office/drawing/2014/main" id="{D9FCF2F4-4BEE-4BCE-985A-C2A59C7B5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511563">
            <a:off x="5442070" y="4222140"/>
            <a:ext cx="532005" cy="3390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29CD14-7551-466B-9092-0C60D65B9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5162" y="4707023"/>
            <a:ext cx="2830910" cy="16890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0C6CF8-AAA4-43CC-919F-CAD31FEBC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35549" y="4794279"/>
            <a:ext cx="1545045" cy="13450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8B14CF-1557-4AE6-B0B9-A735202920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4318" y="4794279"/>
            <a:ext cx="927506" cy="1345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64C040-BA46-4357-9B67-8CB97361E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7809" y="4794279"/>
            <a:ext cx="2160523" cy="1345060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EFFDFBF-4186-4B88-B040-0757C934CA27}"/>
              </a:ext>
            </a:extLst>
          </p:cNvPr>
          <p:cNvSpPr/>
          <p:nvPr/>
        </p:nvSpPr>
        <p:spPr>
          <a:xfrm>
            <a:off x="359354" y="3274707"/>
            <a:ext cx="2072898" cy="831272"/>
          </a:xfrm>
          <a:prstGeom prst="roundRect">
            <a:avLst/>
          </a:prstGeom>
          <a:solidFill>
            <a:srgbClr val="5B8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utura Bk BT" panose="020B0502020204020303" pitchFamily="34" charset="0"/>
              </a:rPr>
              <a:t>Resource presses &amp; pulses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734B142-7674-49F3-B1F1-B888C43659D9}"/>
              </a:ext>
            </a:extLst>
          </p:cNvPr>
          <p:cNvSpPr/>
          <p:nvPr/>
        </p:nvSpPr>
        <p:spPr>
          <a:xfrm>
            <a:off x="359934" y="4291387"/>
            <a:ext cx="2072898" cy="831272"/>
          </a:xfrm>
          <a:prstGeom prst="roundRect">
            <a:avLst/>
          </a:prstGeom>
          <a:solidFill>
            <a:srgbClr val="8CB9E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utura Bk BT" panose="020B0502020204020303" pitchFamily="34" charset="0"/>
              </a:rPr>
              <a:t>Gradual &amp; acute changes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A8E06C0-4286-4E00-A3E1-0BE66B43B2A9}"/>
              </a:ext>
            </a:extLst>
          </p:cNvPr>
          <p:cNvSpPr/>
          <p:nvPr/>
        </p:nvSpPr>
        <p:spPr>
          <a:xfrm>
            <a:off x="359354" y="5308067"/>
            <a:ext cx="2072898" cy="831272"/>
          </a:xfrm>
          <a:prstGeom prst="roundRect">
            <a:avLst/>
          </a:prstGeom>
          <a:solidFill>
            <a:srgbClr val="ADCEE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utura Bk BT" panose="020B0502020204020303" pitchFamily="34" charset="0"/>
              </a:rPr>
              <a:t>Anthropogenic disturbances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9854E11-CAC2-41DF-9888-DE483777E85F}"/>
              </a:ext>
            </a:extLst>
          </p:cNvPr>
          <p:cNvSpPr/>
          <p:nvPr/>
        </p:nvSpPr>
        <p:spPr>
          <a:xfrm>
            <a:off x="359354" y="2250374"/>
            <a:ext cx="2072898" cy="831272"/>
          </a:xfrm>
          <a:prstGeom prst="roundRect">
            <a:avLst/>
          </a:prstGeom>
          <a:solidFill>
            <a:srgbClr val="3E6C8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utura Bk BT" panose="020B0502020204020303" pitchFamily="34" charset="0"/>
              </a:rPr>
              <a:t>Landscape structure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FB15DFF-86F7-41C8-B2D0-889D797367A6}"/>
              </a:ext>
            </a:extLst>
          </p:cNvPr>
          <p:cNvSpPr/>
          <p:nvPr/>
        </p:nvSpPr>
        <p:spPr>
          <a:xfrm>
            <a:off x="359354" y="1229868"/>
            <a:ext cx="2072898" cy="831272"/>
          </a:xfrm>
          <a:prstGeom prst="roundRect">
            <a:avLst/>
          </a:prstGeom>
          <a:solidFill>
            <a:srgbClr val="30536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Futura Bk BT" panose="020B0502020204020303" pitchFamily="34" charset="0"/>
              </a:rPr>
              <a:t>Resource availability &amp; energy density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2358451-4F7B-413E-A7E4-4C4F9EF32793}"/>
              </a:ext>
            </a:extLst>
          </p:cNvPr>
          <p:cNvSpPr txBox="1"/>
          <p:nvPr/>
        </p:nvSpPr>
        <p:spPr>
          <a:xfrm>
            <a:off x="729672" y="251098"/>
            <a:ext cx="7684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How does the resource environment shape the evolution of different metabolic phenotypes?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19BC2E3-E046-43FB-B1E0-3E1C11897B76}"/>
              </a:ext>
            </a:extLst>
          </p:cNvPr>
          <p:cNvGrpSpPr/>
          <p:nvPr/>
        </p:nvGrpSpPr>
        <p:grpSpPr>
          <a:xfrm>
            <a:off x="3342753" y="2228304"/>
            <a:ext cx="4675727" cy="2221978"/>
            <a:chOff x="3288144" y="2594674"/>
            <a:chExt cx="4675727" cy="2221978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ACC55CE-032E-4489-872B-AD158960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88144" y="4023928"/>
              <a:ext cx="4675727" cy="792724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E859ADF-95E9-43D0-B7B6-696E4D34D542}"/>
                </a:ext>
              </a:extLst>
            </p:cNvPr>
            <p:cNvSpPr/>
            <p:nvPr/>
          </p:nvSpPr>
          <p:spPr>
            <a:xfrm>
              <a:off x="3528289" y="3523674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710B284-E605-47B4-A0ED-AEA53EDA6795}"/>
                </a:ext>
              </a:extLst>
            </p:cNvPr>
            <p:cNvSpPr/>
            <p:nvPr/>
          </p:nvSpPr>
          <p:spPr>
            <a:xfrm>
              <a:off x="4100946" y="3523674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6AF299F-C09D-4811-8753-4A31F42DE601}"/>
                </a:ext>
              </a:extLst>
            </p:cNvPr>
            <p:cNvSpPr/>
            <p:nvPr/>
          </p:nvSpPr>
          <p:spPr>
            <a:xfrm>
              <a:off x="4673603" y="3523674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BBDD7BE-7C03-4817-A511-4E471CE66C64}"/>
                </a:ext>
              </a:extLst>
            </p:cNvPr>
            <p:cNvSpPr/>
            <p:nvPr/>
          </p:nvSpPr>
          <p:spPr>
            <a:xfrm>
              <a:off x="3814618" y="3052620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2478ECE-507D-4899-92A6-DA3677590E58}"/>
                </a:ext>
              </a:extLst>
            </p:cNvPr>
            <p:cNvSpPr/>
            <p:nvPr/>
          </p:nvSpPr>
          <p:spPr>
            <a:xfrm>
              <a:off x="4387276" y="3052620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ABBF2F2-9E70-403E-BBE7-2757B4D69A46}"/>
                </a:ext>
              </a:extLst>
            </p:cNvPr>
            <p:cNvSpPr/>
            <p:nvPr/>
          </p:nvSpPr>
          <p:spPr>
            <a:xfrm>
              <a:off x="4100946" y="2594674"/>
              <a:ext cx="471054" cy="471054"/>
            </a:xfrm>
            <a:prstGeom prst="ellipse">
              <a:avLst/>
            </a:prstGeom>
            <a:solidFill>
              <a:srgbClr val="E47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ern: 5 Zacken 27">
              <a:extLst>
                <a:ext uri="{FF2B5EF4-FFF2-40B4-BE49-F238E27FC236}">
                  <a16:creationId xmlns:a16="http://schemas.microsoft.com/office/drawing/2014/main" id="{287BB8D6-02EB-4B7E-8DEB-9159AAF3315D}"/>
                </a:ext>
              </a:extLst>
            </p:cNvPr>
            <p:cNvSpPr/>
            <p:nvPr/>
          </p:nvSpPr>
          <p:spPr>
            <a:xfrm>
              <a:off x="6530109" y="2867892"/>
              <a:ext cx="1068292" cy="1068292"/>
            </a:xfrm>
            <a:prstGeom prst="star5">
              <a:avLst>
                <a:gd name="adj" fmla="val 25354"/>
                <a:gd name="hf" fmla="val 105146"/>
                <a:gd name="vf" fmla="val 110557"/>
              </a:avLst>
            </a:prstGeom>
            <a:solidFill>
              <a:srgbClr val="AA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42C0D625-7133-4854-94BC-B7A1DDAAE46F}"/>
                </a:ext>
              </a:extLst>
            </p:cNvPr>
            <p:cNvSpPr txBox="1"/>
            <p:nvPr/>
          </p:nvSpPr>
          <p:spPr>
            <a:xfrm>
              <a:off x="3565234" y="4277182"/>
              <a:ext cx="154838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k BT" panose="020B0502020204020303" pitchFamily="34" charset="0"/>
                  <a:ea typeface="Meiryo" panose="020B0604030504040204" pitchFamily="34" charset="-128"/>
                </a:rPr>
                <a:t>Quantity</a:t>
              </a:r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2C5EC613-7149-4EC9-A919-C10AC8E525A4}"/>
                </a:ext>
              </a:extLst>
            </p:cNvPr>
            <p:cNvSpPr txBox="1"/>
            <p:nvPr/>
          </p:nvSpPr>
          <p:spPr>
            <a:xfrm>
              <a:off x="6397944" y="4277182"/>
              <a:ext cx="1332621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k BT" panose="020B0502020204020303" pitchFamily="34" charset="0"/>
                  <a:ea typeface="Meiryo" panose="020B0604030504040204" pitchFamily="34" charset="-128"/>
                </a:rPr>
                <a:t>Quality</a:t>
              </a:r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900DC679-399D-42A2-805E-1ED927B869B9}"/>
                </a:ext>
              </a:extLst>
            </p:cNvPr>
            <p:cNvSpPr txBox="1"/>
            <p:nvPr/>
          </p:nvSpPr>
          <p:spPr>
            <a:xfrm>
              <a:off x="3565234" y="4272294"/>
              <a:ext cx="154838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k BT" panose="020B0502020204020303" pitchFamily="34" charset="0"/>
                  <a:ea typeface="Meiryo" panose="020B0604030504040204" pitchFamily="34" charset="-128"/>
                </a:rPr>
                <a:t>Quantity</a:t>
              </a: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ABA844B0-D36D-4425-9A15-5D986760567C}"/>
                </a:ext>
              </a:extLst>
            </p:cNvPr>
            <p:cNvSpPr txBox="1"/>
            <p:nvPr/>
          </p:nvSpPr>
          <p:spPr>
            <a:xfrm>
              <a:off x="6400161" y="4279885"/>
              <a:ext cx="1332621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k BT" panose="020B0502020204020303" pitchFamily="34" charset="0"/>
                  <a:ea typeface="Meiryo" panose="020B0604030504040204" pitchFamily="34" charset="-128"/>
                </a:rPr>
                <a:t>Quality</a:t>
              </a:r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D10AA8DD-0B68-4075-981A-AEDC4019561E}"/>
                </a:ext>
              </a:extLst>
            </p:cNvPr>
            <p:cNvSpPr txBox="1"/>
            <p:nvPr/>
          </p:nvSpPr>
          <p:spPr>
            <a:xfrm>
              <a:off x="3565234" y="4270892"/>
              <a:ext cx="154838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k BT" panose="020B0502020204020303" pitchFamily="34" charset="0"/>
                  <a:ea typeface="Meiryo" panose="020B0604030504040204" pitchFamily="34" charset="-128"/>
                </a:rPr>
                <a:t>Quantity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B2EE6CDC-2914-4FC1-B96D-614C82D053A4}"/>
              </a:ext>
            </a:extLst>
          </p:cNvPr>
          <p:cNvSpPr/>
          <p:nvPr/>
        </p:nvSpPr>
        <p:spPr>
          <a:xfrm>
            <a:off x="3397665" y="3905924"/>
            <a:ext cx="471562" cy="407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599 -7.40741E-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-7.40741E-7 L -0.04514 -7.40741E-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524606"/>
            <a:ext cx="8955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Comparison with the pace-of-life syndrome hypothesis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9116C2-7448-4AC9-9F2A-2119A7AC43A8}"/>
              </a:ext>
            </a:extLst>
          </p:cNvPr>
          <p:cNvSpPr/>
          <p:nvPr/>
        </p:nvSpPr>
        <p:spPr>
          <a:xfrm>
            <a:off x="785091" y="4377383"/>
            <a:ext cx="7573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Under what conditions does the simulated population evolve in accordance with the predictions of the hypothesis?</a:t>
            </a:r>
            <a:endParaRPr lang="en-US" sz="2000" dirty="0">
              <a:solidFill>
                <a:srgbClr val="6389A7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30E44E3-216B-4CF7-A036-1D210028024D}"/>
              </a:ext>
            </a:extLst>
          </p:cNvPr>
          <p:cNvSpPr/>
          <p:nvPr/>
        </p:nvSpPr>
        <p:spPr>
          <a:xfrm>
            <a:off x="785091" y="1962074"/>
            <a:ext cx="75738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“If supported, this hypothesis would help resolve ecological and evolutionary questions regarding the origin and maintenance of phenotypic variation. Support for the pace-of-life syndrome hypothesis has, however, been mixed.”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-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Royauté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et al. 2018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20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524606"/>
            <a:ext cx="8955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Comparison with trait databases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3A862-0F1A-4E17-8695-1308F4EA2EFC}"/>
              </a:ext>
            </a:extLst>
          </p:cNvPr>
          <p:cNvSpPr txBox="1">
            <a:spLocks/>
          </p:cNvSpPr>
          <p:nvPr/>
        </p:nvSpPr>
        <p:spPr>
          <a:xfrm>
            <a:off x="590700" y="986271"/>
            <a:ext cx="6844573" cy="70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E.g.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PanTHERIA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 database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(Jones et al. 2009, Ecology)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Futura Bk BT" panose="020B0502020204020303" pitchFamily="34" charset="0"/>
              <a:ea typeface="Meiryo" panose="020B0604030504040204" pitchFamily="34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270AE1-7F02-45FA-ACB6-038FEED7DA48}"/>
              </a:ext>
            </a:extLst>
          </p:cNvPr>
          <p:cNvSpPr/>
          <p:nvPr/>
        </p:nvSpPr>
        <p:spPr>
          <a:xfrm>
            <a:off x="590700" y="5625508"/>
            <a:ext cx="8313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389A7"/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Under which conditions do we see the evolution of metabolic phenotypes observed for small rodents?</a:t>
            </a:r>
            <a:endParaRPr lang="en-US" sz="2000" dirty="0">
              <a:solidFill>
                <a:srgbClr val="6389A7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DFE4AA-A2AC-4C4A-9289-0E602B58F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2"/>
          <a:stretch/>
        </p:blipFill>
        <p:spPr>
          <a:xfrm>
            <a:off x="1339686" y="1803969"/>
            <a:ext cx="6095587" cy="344875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994E5CA-E42D-4FE4-84B5-C3B3F81E3237}"/>
              </a:ext>
            </a:extLst>
          </p:cNvPr>
          <p:cNvSpPr/>
          <p:nvPr/>
        </p:nvSpPr>
        <p:spPr>
          <a:xfrm>
            <a:off x="1297709" y="2860832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1B0902-0B08-4A3F-B5E2-C2104455DE43}"/>
              </a:ext>
            </a:extLst>
          </p:cNvPr>
          <p:cNvSpPr/>
          <p:nvPr/>
        </p:nvSpPr>
        <p:spPr>
          <a:xfrm>
            <a:off x="1261176" y="4023924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1E7BE82-F48D-4E93-B97A-16C0DE85CEF1}"/>
              </a:ext>
            </a:extLst>
          </p:cNvPr>
          <p:cNvSpPr/>
          <p:nvPr/>
        </p:nvSpPr>
        <p:spPr>
          <a:xfrm>
            <a:off x="3376716" y="2821121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F07A92-EBA9-40AE-9BF8-3D5270E9CB4A}"/>
              </a:ext>
            </a:extLst>
          </p:cNvPr>
          <p:cNvSpPr/>
          <p:nvPr/>
        </p:nvSpPr>
        <p:spPr>
          <a:xfrm>
            <a:off x="5272067" y="2821121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49E2945-F9D3-447F-90A4-FBA0EDDF1928}"/>
              </a:ext>
            </a:extLst>
          </p:cNvPr>
          <p:cNvSpPr/>
          <p:nvPr/>
        </p:nvSpPr>
        <p:spPr>
          <a:xfrm>
            <a:off x="5405994" y="4036923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8DB5B2-8762-48B3-BAEC-9BD41F64EEF1}"/>
              </a:ext>
            </a:extLst>
          </p:cNvPr>
          <p:cNvSpPr/>
          <p:nvPr/>
        </p:nvSpPr>
        <p:spPr>
          <a:xfrm>
            <a:off x="3376716" y="4013764"/>
            <a:ext cx="267854" cy="175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0284515-A656-45D6-B1E8-E6CF55987E27}"/>
              </a:ext>
            </a:extLst>
          </p:cNvPr>
          <p:cNvSpPr/>
          <p:nvPr/>
        </p:nvSpPr>
        <p:spPr>
          <a:xfrm>
            <a:off x="1395103" y="1757651"/>
            <a:ext cx="2096242" cy="1065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3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5AECB86-A91A-4AC7-9E77-E1934505A7FA}"/>
              </a:ext>
            </a:extLst>
          </p:cNvPr>
          <p:cNvSpPr/>
          <p:nvPr/>
        </p:nvSpPr>
        <p:spPr>
          <a:xfrm>
            <a:off x="213570" y="1534113"/>
            <a:ext cx="2501055" cy="2501055"/>
          </a:xfrm>
          <a:prstGeom prst="ellipse">
            <a:avLst/>
          </a:prstGeom>
          <a:solidFill>
            <a:srgbClr val="63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464DE0-42C2-41AD-BB64-DB3873FB0AA5}"/>
              </a:ext>
            </a:extLst>
          </p:cNvPr>
          <p:cNvSpPr txBox="1">
            <a:spLocks/>
          </p:cNvSpPr>
          <p:nvPr/>
        </p:nvSpPr>
        <p:spPr>
          <a:xfrm>
            <a:off x="134146" y="1925782"/>
            <a:ext cx="2669791" cy="171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Torpor &amp; energy conservation strategies</a:t>
            </a:r>
            <a:endParaRPr lang="en-DE" sz="28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1EC9582-5B7B-4AAA-A8BA-30958B20D641}"/>
              </a:ext>
            </a:extLst>
          </p:cNvPr>
          <p:cNvSpPr/>
          <p:nvPr/>
        </p:nvSpPr>
        <p:spPr>
          <a:xfrm>
            <a:off x="2133194" y="3687115"/>
            <a:ext cx="2995681" cy="2995681"/>
          </a:xfrm>
          <a:prstGeom prst="ellipse">
            <a:avLst/>
          </a:prstGeom>
          <a:solidFill>
            <a:srgbClr val="AAB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0314B1-7615-4F81-9594-D68BD5620D28}"/>
              </a:ext>
            </a:extLst>
          </p:cNvPr>
          <p:cNvSpPr txBox="1">
            <a:spLocks/>
          </p:cNvSpPr>
          <p:nvPr/>
        </p:nvSpPr>
        <p:spPr>
          <a:xfrm>
            <a:off x="2137725" y="4252889"/>
            <a:ext cx="2970680" cy="2136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Metabolic plasticity &amp; links to movement ecology</a:t>
            </a:r>
            <a:endParaRPr lang="en-DE" sz="28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882C8A3-6E5F-4B58-8BD1-ACBAD99DEE6D}"/>
              </a:ext>
            </a:extLst>
          </p:cNvPr>
          <p:cNvSpPr/>
          <p:nvPr/>
        </p:nvSpPr>
        <p:spPr>
          <a:xfrm>
            <a:off x="4102601" y="691434"/>
            <a:ext cx="2995681" cy="2995681"/>
          </a:xfrm>
          <a:prstGeom prst="ellipse">
            <a:avLst/>
          </a:prstGeom>
          <a:solidFill>
            <a:srgbClr val="E47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205AB2-E042-4C95-BFC5-2D43C12E4E16}"/>
              </a:ext>
            </a:extLst>
          </p:cNvPr>
          <p:cNvSpPr txBox="1">
            <a:spLocks/>
          </p:cNvSpPr>
          <p:nvPr/>
        </p:nvSpPr>
        <p:spPr>
          <a:xfrm>
            <a:off x="4203130" y="1429888"/>
            <a:ext cx="2794622" cy="1864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Susceptibility to environmental change &amp; conservation implications</a:t>
            </a:r>
            <a:endParaRPr lang="en-DE" sz="30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A31673-7BAB-4CC2-9B05-03E776ACB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345" y="433319"/>
            <a:ext cx="6540482" cy="1100794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Future directions</a:t>
            </a:r>
            <a:endParaRPr lang="en-DE" sz="3600" dirty="0">
              <a:solidFill>
                <a:schemeClr val="tx1">
                  <a:lumMod val="75000"/>
                  <a:lumOff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C97B54-DE70-4DB3-810D-137E9B7F9655}"/>
              </a:ext>
            </a:extLst>
          </p:cNvPr>
          <p:cNvSpPr/>
          <p:nvPr/>
        </p:nvSpPr>
        <p:spPr>
          <a:xfrm>
            <a:off x="6412342" y="3579082"/>
            <a:ext cx="2073916" cy="2038402"/>
          </a:xfrm>
          <a:prstGeom prst="ellipse">
            <a:avLst/>
          </a:prstGeom>
          <a:solidFill>
            <a:srgbClr val="E4A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B3D968-C29D-44AD-9040-36E4977B0731}"/>
              </a:ext>
            </a:extLst>
          </p:cNvPr>
          <p:cNvSpPr txBox="1">
            <a:spLocks/>
          </p:cNvSpPr>
          <p:nvPr/>
        </p:nvSpPr>
        <p:spPr>
          <a:xfrm>
            <a:off x="6283746" y="3822549"/>
            <a:ext cx="2331106" cy="171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Predation / starvation 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scenarios</a:t>
            </a:r>
            <a:endParaRPr lang="en-DE" sz="28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1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4" grpId="0"/>
      <p:bldP spid="8" grpId="0" animBg="1"/>
      <p:bldP spid="5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9B535-3BD1-4CB6-BE5D-A19AEF64E3AC}"/>
              </a:ext>
            </a:extLst>
          </p:cNvPr>
          <p:cNvSpPr txBox="1">
            <a:spLocks/>
          </p:cNvSpPr>
          <p:nvPr/>
        </p:nvSpPr>
        <p:spPr>
          <a:xfrm>
            <a:off x="68355" y="270954"/>
            <a:ext cx="9007290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  <a:ea typeface="Meiryo" panose="020B0604030504040204" pitchFamily="34" charset="-128"/>
              </a:rPr>
              <a:t>Agent-based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C65CD-428E-409C-8911-A81D95003C9F}"/>
              </a:ext>
            </a:extLst>
          </p:cNvPr>
          <p:cNvSpPr txBox="1"/>
          <p:nvPr/>
        </p:nvSpPr>
        <p:spPr>
          <a:xfrm>
            <a:off x="572470" y="1780984"/>
            <a:ext cx="4273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aka “individual-based models”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Complex systems simulation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Properties: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Unique individuals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Local interactions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Adaptive, fitness-seeking behavior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Dynamic, high resolution environments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Full life cycles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 panose="020B0502020204020303" pitchFamily="34" charset="0"/>
              </a:rPr>
              <a:t>Emergence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9C1F36-3808-449A-BE02-8488B422E951}"/>
              </a:ext>
            </a:extLst>
          </p:cNvPr>
          <p:cNvGrpSpPr/>
          <p:nvPr/>
        </p:nvGrpSpPr>
        <p:grpSpPr>
          <a:xfrm>
            <a:off x="5747089" y="3790575"/>
            <a:ext cx="2663521" cy="985552"/>
            <a:chOff x="5797041" y="3790575"/>
            <a:chExt cx="2663521" cy="9855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9A9F7F-53D3-4DDD-BB58-52F3F50D635C}"/>
                </a:ext>
              </a:extLst>
            </p:cNvPr>
            <p:cNvGrpSpPr/>
            <p:nvPr/>
          </p:nvGrpSpPr>
          <p:grpSpPr>
            <a:xfrm>
              <a:off x="7355548" y="3790575"/>
              <a:ext cx="1105014" cy="985552"/>
              <a:chOff x="7355548" y="3790575"/>
              <a:chExt cx="1105014" cy="985552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7114CEC1-A3E4-458E-8E65-A7F28A0B3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55548" y="3790575"/>
                <a:ext cx="1105014" cy="985552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C27A49B1-082D-41A7-B20F-846AA785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646076">
                <a:off x="7530321" y="4195264"/>
                <a:ext cx="570272" cy="508622"/>
              </a:xfrm>
              <a:prstGeom prst="rect">
                <a:avLst/>
              </a:prstGeom>
            </p:spPr>
          </p:pic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7BE4B19C-3E4D-41FA-9862-43BE2E836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7041" y="3823718"/>
              <a:ext cx="1139796" cy="92793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CA8146-C4EE-47BD-9843-8BBEB4B308E1}"/>
              </a:ext>
            </a:extLst>
          </p:cNvPr>
          <p:cNvGrpSpPr/>
          <p:nvPr/>
        </p:nvGrpSpPr>
        <p:grpSpPr>
          <a:xfrm>
            <a:off x="5419630" y="5033047"/>
            <a:ext cx="3561554" cy="1010676"/>
            <a:chOff x="5424603" y="5130705"/>
            <a:chExt cx="3561554" cy="1010676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D70C4C44-72D0-4BAF-A492-628A9132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603" y="5142267"/>
              <a:ext cx="1107255" cy="9875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46185FD-0DEC-4119-9448-578733D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83674" y="5142267"/>
              <a:ext cx="1102483" cy="987552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474E2E1-6038-4E8D-BB06-841FC4E3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159" y="5130705"/>
              <a:ext cx="1128298" cy="1010676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2BE6768-9220-4DD3-B848-05C7C54B43E0}"/>
              </a:ext>
            </a:extLst>
          </p:cNvPr>
          <p:cNvGrpSpPr/>
          <p:nvPr/>
        </p:nvGrpSpPr>
        <p:grpSpPr>
          <a:xfrm>
            <a:off x="4964057" y="1275685"/>
            <a:ext cx="3311310" cy="5358611"/>
            <a:chOff x="12587282" y="1158148"/>
            <a:chExt cx="3311310" cy="535861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1F81E57-9E13-44BA-B83F-A3A4DA26114D}"/>
                </a:ext>
              </a:extLst>
            </p:cNvPr>
            <p:cNvGrpSpPr/>
            <p:nvPr/>
          </p:nvGrpSpPr>
          <p:grpSpPr>
            <a:xfrm>
              <a:off x="12587282" y="4283351"/>
              <a:ext cx="2429810" cy="2233408"/>
              <a:chOff x="6093766" y="4016425"/>
              <a:chExt cx="2429810" cy="2233408"/>
            </a:xfrm>
          </p:grpSpPr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A21ED799-787C-4261-8D9A-9F2B44F59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20424666">
                <a:off x="6489495" y="4160761"/>
                <a:ext cx="1709828" cy="1616720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85EB6DD9-0EAB-4615-9559-FA91D72C4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093766" y="4612747"/>
                <a:ext cx="604889" cy="539496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9ED21784-47EE-4E18-BB1C-3AB8AE6EC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82832" y="5504227"/>
                <a:ext cx="604889" cy="539496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072D7301-18BF-4888-96CA-95E1A6F58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475653" y="5710337"/>
                <a:ext cx="602282" cy="539496"/>
              </a:xfrm>
              <a:prstGeom prst="rect">
                <a:avLst/>
              </a:prstGeom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E2F12E0-2896-4CB0-8AD5-98D481054D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18686" y="4662114"/>
                <a:ext cx="604890" cy="539496"/>
                <a:chOff x="5846101" y="4286925"/>
                <a:chExt cx="1105014" cy="985552"/>
              </a:xfrm>
              <a:solidFill>
                <a:srgbClr val="E4B80E"/>
              </a:solidFill>
            </p:grpSpPr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14DEA16D-3031-454E-B0ED-5ABBF56F8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6101" y="4286925"/>
                  <a:ext cx="1105014" cy="985552"/>
                </a:xfrm>
                <a:prstGeom prst="rect">
                  <a:avLst/>
                </a:prstGeom>
              </p:spPr>
            </p:pic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7F0C83AB-62F1-4220-9B2B-595A39C68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20646076">
                  <a:off x="6020874" y="4691614"/>
                  <a:ext cx="570272" cy="508622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AF863AFB-E236-4358-B71C-A505B7B44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834170" y="4016425"/>
                <a:ext cx="606114" cy="542928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1D20677-7AA2-4CF8-BD7F-9B7D971DC9AA}"/>
                </a:ext>
              </a:extLst>
            </p:cNvPr>
            <p:cNvGrpSpPr/>
            <p:nvPr/>
          </p:nvGrpSpPr>
          <p:grpSpPr>
            <a:xfrm>
              <a:off x="13457813" y="1158148"/>
              <a:ext cx="2440779" cy="2205003"/>
              <a:chOff x="5696814" y="1027157"/>
              <a:chExt cx="2440779" cy="2205003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2ACFBAC9-AE40-4144-8BBD-C6401465C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9702851">
                <a:off x="6163025" y="1027157"/>
                <a:ext cx="1709828" cy="1616720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D2AA40F4-E764-4218-9FA1-E63BA724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375577" y="2689232"/>
                <a:ext cx="606114" cy="542928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1D626EA7-3EBB-4EBE-8304-A52939BC8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535311" y="1363436"/>
                <a:ext cx="602282" cy="539496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84BE3438-CA05-4985-B06C-12D87A828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344409" y="2339129"/>
                <a:ext cx="602282" cy="539496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F9B29E3-34C9-42A5-982A-E789179E39B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92106" y="1033161"/>
                <a:ext cx="604890" cy="539496"/>
                <a:chOff x="5846101" y="4286925"/>
                <a:chExt cx="1105014" cy="985552"/>
              </a:xfrm>
              <a:solidFill>
                <a:srgbClr val="E4B80E"/>
              </a:solidFill>
            </p:grpSpPr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6108CE36-0D5A-4520-8959-32F34DBCA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6101" y="4286925"/>
                  <a:ext cx="1105014" cy="985552"/>
                </a:xfrm>
                <a:prstGeom prst="rect">
                  <a:avLst/>
                </a:prstGeom>
              </p:spPr>
            </p:pic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9A76F244-FB35-4D50-870B-0C9943AA4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20646076">
                  <a:off x="6020874" y="4691614"/>
                  <a:ext cx="570272" cy="508622"/>
                </a:xfrm>
                <a:prstGeom prst="rect">
                  <a:avLst/>
                </a:prstGeom>
              </p:spPr>
            </p:pic>
          </p:grpSp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5754A97F-5F25-47C9-B9D0-7BA0B04C0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96814" y="1643203"/>
                <a:ext cx="604889" cy="539496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186981-DBA1-407D-8BAC-77FF4F2F8C64}"/>
              </a:ext>
            </a:extLst>
          </p:cNvPr>
          <p:cNvGrpSpPr/>
          <p:nvPr/>
        </p:nvGrpSpPr>
        <p:grpSpPr>
          <a:xfrm>
            <a:off x="5706857" y="2685514"/>
            <a:ext cx="2668740" cy="987552"/>
            <a:chOff x="5760104" y="2685514"/>
            <a:chExt cx="2668740" cy="98755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C671981-F69A-4AF3-87F1-3CB691CFD556}"/>
                </a:ext>
              </a:extLst>
            </p:cNvPr>
            <p:cNvGrpSpPr/>
            <p:nvPr/>
          </p:nvGrpSpPr>
          <p:grpSpPr>
            <a:xfrm>
              <a:off x="5760104" y="2992676"/>
              <a:ext cx="1933683" cy="501740"/>
              <a:chOff x="5760104" y="2992676"/>
              <a:chExt cx="1933683" cy="50174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63EE1C7-6158-4904-8A82-101752911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7240159" y="2992676"/>
                <a:ext cx="453628" cy="501740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56485934-2179-4A89-9541-5F482E9DC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rot="18269884">
                <a:off x="5787649" y="3008412"/>
                <a:ext cx="338017" cy="393108"/>
              </a:xfrm>
              <a:prstGeom prst="rect">
                <a:avLst/>
              </a:prstGeom>
            </p:spPr>
          </p:pic>
        </p:grp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ED3D6C9-34C7-4260-8DD2-A6477A87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326361" y="2685514"/>
              <a:ext cx="1102483" cy="987552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0B2300F5-896E-4A19-BC9E-D30DC726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823516" y="2814702"/>
              <a:ext cx="837070" cy="74980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7F4B12-C5BA-46C1-80C2-159F96C270B4}"/>
              </a:ext>
            </a:extLst>
          </p:cNvPr>
          <p:cNvGrpSpPr/>
          <p:nvPr/>
        </p:nvGrpSpPr>
        <p:grpSpPr>
          <a:xfrm>
            <a:off x="5570980" y="1469291"/>
            <a:ext cx="2794903" cy="987552"/>
            <a:chOff x="5663128" y="1373594"/>
            <a:chExt cx="2794903" cy="98755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BA5261-DFA2-4104-8A6A-182D891E4B12}"/>
                </a:ext>
              </a:extLst>
            </p:cNvPr>
            <p:cNvGrpSpPr/>
            <p:nvPr/>
          </p:nvGrpSpPr>
          <p:grpSpPr>
            <a:xfrm>
              <a:off x="5894511" y="1804791"/>
              <a:ext cx="1951398" cy="517547"/>
              <a:chOff x="5956657" y="1636110"/>
              <a:chExt cx="1951398" cy="517547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5CE1CEE-8F9F-43F2-A654-923551A5D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flipH="1">
                <a:off x="5956657" y="1636110"/>
                <a:ext cx="347540" cy="517547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F89F17DB-2167-4EB1-BD9F-EDA786472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7458455" y="1704057"/>
                <a:ext cx="449600" cy="449600"/>
              </a:xfrm>
              <a:prstGeom prst="rect">
                <a:avLst/>
              </a:prstGeom>
            </p:spPr>
          </p:pic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3B8BC804-B05F-4743-8097-F37D1969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355548" y="1373594"/>
              <a:ext cx="1102483" cy="987552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DE4A14EF-3F94-4200-BBF5-37ED6A32D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663128" y="1373594"/>
              <a:ext cx="1102483" cy="98755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6003EC-A54E-46FA-9194-3E7A34F4BC2A}"/>
              </a:ext>
            </a:extLst>
          </p:cNvPr>
          <p:cNvGrpSpPr/>
          <p:nvPr/>
        </p:nvGrpSpPr>
        <p:grpSpPr>
          <a:xfrm>
            <a:off x="5003661" y="2222478"/>
            <a:ext cx="3417180" cy="3410735"/>
            <a:chOff x="5263062" y="1867435"/>
            <a:chExt cx="3417180" cy="3410735"/>
          </a:xfrm>
        </p:grpSpPr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D1D791F6-1A4F-460D-8B25-4846F583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63062" y="2217226"/>
              <a:ext cx="3417180" cy="3060944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0B068286-C985-4681-8A6B-3710E8D4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529141">
              <a:off x="5614037" y="1867435"/>
              <a:ext cx="745824" cy="738266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AE5C5D02-0976-45A7-A7EE-EE2A6670D00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61781" y="3320579"/>
            <a:ext cx="3331158" cy="2442120"/>
          </a:xfrm>
          <a:prstGeom prst="rect">
            <a:avLst/>
          </a:prstGeom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6ECE957-D565-4C31-B743-8CD7C6EB14CC}"/>
              </a:ext>
            </a:extLst>
          </p:cNvPr>
          <p:cNvGrpSpPr/>
          <p:nvPr/>
        </p:nvGrpSpPr>
        <p:grpSpPr>
          <a:xfrm>
            <a:off x="5952153" y="1748650"/>
            <a:ext cx="1128298" cy="1471012"/>
            <a:chOff x="15967587" y="1268856"/>
            <a:chExt cx="1128298" cy="1471012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E2597AB9-4EA8-4BB0-86C9-6AB3E5871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967587" y="1268856"/>
              <a:ext cx="1128298" cy="1010676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5F51230-EB51-4F68-8B1C-DDF0A459A801}"/>
                </a:ext>
              </a:extLst>
            </p:cNvPr>
            <p:cNvCxnSpPr>
              <a:cxnSpLocks/>
            </p:cNvCxnSpPr>
            <p:nvPr/>
          </p:nvCxnSpPr>
          <p:spPr>
            <a:xfrm>
              <a:off x="16387553" y="1867969"/>
              <a:ext cx="0" cy="87189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27F0979-9502-48B0-A1DC-C218D273E1A5}"/>
              </a:ext>
            </a:extLst>
          </p:cNvPr>
          <p:cNvGrpSpPr/>
          <p:nvPr/>
        </p:nvGrpSpPr>
        <p:grpSpPr>
          <a:xfrm>
            <a:off x="5059924" y="1708042"/>
            <a:ext cx="3331158" cy="4054623"/>
            <a:chOff x="5208686" y="1433900"/>
            <a:chExt cx="3331158" cy="40546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3254109-4BBB-46EF-8399-26D628851165}"/>
                </a:ext>
              </a:extLst>
            </p:cNvPr>
            <p:cNvGrpSpPr/>
            <p:nvPr/>
          </p:nvGrpSpPr>
          <p:grpSpPr>
            <a:xfrm>
              <a:off x="5208686" y="2122687"/>
              <a:ext cx="3331158" cy="3365836"/>
              <a:chOff x="5208686" y="2122687"/>
              <a:chExt cx="3331158" cy="3365836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E2905CDC-EFCD-48C6-9C1F-767117740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08686" y="3046403"/>
                <a:ext cx="3331158" cy="2442120"/>
              </a:xfrm>
              <a:prstGeom prst="rect">
                <a:avLst/>
              </a:prstGeom>
            </p:spPr>
          </p:pic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8C0559D-9464-4D23-AF56-40442D48F7F2}"/>
                  </a:ext>
                </a:extLst>
              </p:cNvPr>
              <p:cNvGrpSpPr/>
              <p:nvPr/>
            </p:nvGrpSpPr>
            <p:grpSpPr>
              <a:xfrm>
                <a:off x="5836455" y="3407954"/>
                <a:ext cx="2089849" cy="1813939"/>
                <a:chOff x="6093766" y="4016425"/>
                <a:chExt cx="2429810" cy="2233408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75165414-E217-438D-A7CD-C9318460B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 rot="20424666">
                  <a:off x="6489495" y="4160761"/>
                  <a:ext cx="1709828" cy="1616720"/>
                </a:xfrm>
                <a:prstGeom prst="rect">
                  <a:avLst/>
                </a:prstGeom>
              </p:spPr>
            </p:pic>
            <p:pic>
              <p:nvPicPr>
                <p:cNvPr id="183" name="Graphic 182">
                  <a:extLst>
                    <a:ext uri="{FF2B5EF4-FFF2-40B4-BE49-F238E27FC236}">
                      <a16:creationId xmlns:a16="http://schemas.microsoft.com/office/drawing/2014/main" id="{88D62974-DBD0-4BB9-B1D9-4FD37AF5D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3766" y="4612747"/>
                  <a:ext cx="604889" cy="539496"/>
                </a:xfrm>
                <a:prstGeom prst="rect">
                  <a:avLst/>
                </a:prstGeom>
              </p:spPr>
            </p:pic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545D75A8-B69E-438A-9261-AD09EC24D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2832" y="5504227"/>
                  <a:ext cx="604889" cy="539496"/>
                </a:xfrm>
                <a:prstGeom prst="rect">
                  <a:avLst/>
                </a:prstGeom>
              </p:spPr>
            </p:pic>
            <p:pic>
              <p:nvPicPr>
                <p:cNvPr id="185" name="Graphic 184">
                  <a:extLst>
                    <a:ext uri="{FF2B5EF4-FFF2-40B4-BE49-F238E27FC236}">
                      <a16:creationId xmlns:a16="http://schemas.microsoft.com/office/drawing/2014/main" id="{27DC0D76-CF54-4C48-89FB-8647F5863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5653" y="5710337"/>
                  <a:ext cx="602282" cy="539496"/>
                </a:xfrm>
                <a:prstGeom prst="rect">
                  <a:avLst/>
                </a:prstGeom>
              </p:spPr>
            </p:pic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CAF0E371-84F4-4493-8FBC-575EABE791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18686" y="4662114"/>
                  <a:ext cx="604890" cy="539496"/>
                  <a:chOff x="5846101" y="4286925"/>
                  <a:chExt cx="1105014" cy="985552"/>
                </a:xfrm>
                <a:solidFill>
                  <a:srgbClr val="E4B80E"/>
                </a:solidFill>
              </p:grpSpPr>
              <p:pic>
                <p:nvPicPr>
                  <p:cNvPr id="188" name="Graphic 187">
                    <a:extLst>
                      <a:ext uri="{FF2B5EF4-FFF2-40B4-BE49-F238E27FC236}">
                        <a16:creationId xmlns:a16="http://schemas.microsoft.com/office/drawing/2014/main" id="{3FDA2281-946B-4BBF-BE1C-A02A3E076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6101" y="4286925"/>
                    <a:ext cx="1105014" cy="985552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016109D0-43A9-4920-BED1-40AC9D221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 rot="20646076">
                    <a:off x="6020874" y="4691614"/>
                    <a:ext cx="570272" cy="50862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7" name="Graphic 186">
                  <a:extLst>
                    <a:ext uri="{FF2B5EF4-FFF2-40B4-BE49-F238E27FC236}">
                      <a16:creationId xmlns:a16="http://schemas.microsoft.com/office/drawing/2014/main" id="{3CD18B43-3A71-4EDD-BE11-67D5CF510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4170" y="4016425"/>
                  <a:ext cx="606114" cy="542928"/>
                </a:xfrm>
                <a:prstGeom prst="rect">
                  <a:avLst/>
                </a:prstGeom>
              </p:spPr>
            </p:pic>
          </p:grpSp>
          <p:sp>
            <p:nvSpPr>
              <p:cNvPr id="200" name="Arrow: Down 199">
                <a:extLst>
                  <a:ext uri="{FF2B5EF4-FFF2-40B4-BE49-F238E27FC236}">
                    <a16:creationId xmlns:a16="http://schemas.microsoft.com/office/drawing/2014/main" id="{6B86A363-7CB2-4359-B58E-30F784650591}"/>
                  </a:ext>
                </a:extLst>
              </p:cNvPr>
              <p:cNvSpPr/>
              <p:nvPr/>
            </p:nvSpPr>
            <p:spPr>
              <a:xfrm flipV="1">
                <a:off x="5382228" y="2128205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201" name="Arrow: Down 200">
                <a:extLst>
                  <a:ext uri="{FF2B5EF4-FFF2-40B4-BE49-F238E27FC236}">
                    <a16:creationId xmlns:a16="http://schemas.microsoft.com/office/drawing/2014/main" id="{6A4E71A4-A2C2-49DB-B284-985439E62878}"/>
                  </a:ext>
                </a:extLst>
              </p:cNvPr>
              <p:cNvSpPr/>
              <p:nvPr/>
            </p:nvSpPr>
            <p:spPr>
              <a:xfrm flipV="1">
                <a:off x="5763497" y="2128205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202" name="Arrow: Down 201">
                <a:extLst>
                  <a:ext uri="{FF2B5EF4-FFF2-40B4-BE49-F238E27FC236}">
                    <a16:creationId xmlns:a16="http://schemas.microsoft.com/office/drawing/2014/main" id="{4E31EFFF-0D3D-42FD-9526-ED65731DCAB0}"/>
                  </a:ext>
                </a:extLst>
              </p:cNvPr>
              <p:cNvSpPr/>
              <p:nvPr/>
            </p:nvSpPr>
            <p:spPr>
              <a:xfrm flipV="1">
                <a:off x="6131689" y="2130984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203" name="Arrow: Down 202">
                <a:extLst>
                  <a:ext uri="{FF2B5EF4-FFF2-40B4-BE49-F238E27FC236}">
                    <a16:creationId xmlns:a16="http://schemas.microsoft.com/office/drawing/2014/main" id="{3610D673-913B-4ADE-8100-48573CD9C5BF}"/>
                  </a:ext>
                </a:extLst>
              </p:cNvPr>
              <p:cNvSpPr/>
              <p:nvPr/>
            </p:nvSpPr>
            <p:spPr>
              <a:xfrm flipV="1">
                <a:off x="6512958" y="2130984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204" name="Arrow: Down 203">
                <a:extLst>
                  <a:ext uri="{FF2B5EF4-FFF2-40B4-BE49-F238E27FC236}">
                    <a16:creationId xmlns:a16="http://schemas.microsoft.com/office/drawing/2014/main" id="{A3B0329A-18A8-4FC9-BE3B-A381B5E56EF0}"/>
                  </a:ext>
                </a:extLst>
              </p:cNvPr>
              <p:cNvSpPr/>
              <p:nvPr/>
            </p:nvSpPr>
            <p:spPr>
              <a:xfrm flipV="1">
                <a:off x="6868667" y="2122687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205" name="Arrow: Down 204">
                <a:extLst>
                  <a:ext uri="{FF2B5EF4-FFF2-40B4-BE49-F238E27FC236}">
                    <a16:creationId xmlns:a16="http://schemas.microsoft.com/office/drawing/2014/main" id="{D3231FB4-7BBB-4F16-83B3-B855FDDA91A1}"/>
                  </a:ext>
                </a:extLst>
              </p:cNvPr>
              <p:cNvSpPr/>
              <p:nvPr/>
            </p:nvSpPr>
            <p:spPr>
              <a:xfrm flipV="1">
                <a:off x="7249936" y="2122687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B0471F6-E018-4565-A487-E54A691F67BE}"/>
                </a:ext>
              </a:extLst>
            </p:cNvPr>
            <p:cNvSpPr txBox="1"/>
            <p:nvPr/>
          </p:nvSpPr>
          <p:spPr>
            <a:xfrm>
              <a:off x="5634023" y="1433900"/>
              <a:ext cx="1591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B5B5B"/>
                  </a:solidFill>
                  <a:latin typeface="Futura Bk BT" panose="020B0502020204020303" pitchFamily="34" charset="0"/>
                </a:rPr>
                <a:t>System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71BE782-74E1-48D6-BF27-EA41F57C677B}"/>
              </a:ext>
            </a:extLst>
          </p:cNvPr>
          <p:cNvGrpSpPr/>
          <p:nvPr/>
        </p:nvGrpSpPr>
        <p:grpSpPr>
          <a:xfrm>
            <a:off x="5063204" y="1708704"/>
            <a:ext cx="3331158" cy="4054623"/>
            <a:chOff x="5208686" y="1433900"/>
            <a:chExt cx="3331158" cy="405462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E00F3A9-30C2-4794-BAE4-3949177D296F}"/>
                </a:ext>
              </a:extLst>
            </p:cNvPr>
            <p:cNvGrpSpPr/>
            <p:nvPr/>
          </p:nvGrpSpPr>
          <p:grpSpPr>
            <a:xfrm>
              <a:off x="5208686" y="2122687"/>
              <a:ext cx="3331158" cy="3365836"/>
              <a:chOff x="5208686" y="2122687"/>
              <a:chExt cx="3331158" cy="3365836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8A68FCC-E840-41CD-A170-360912060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08686" y="3046403"/>
                <a:ext cx="3331158" cy="2442120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4993C8B-712C-4C76-B569-B7D94748076A}"/>
                  </a:ext>
                </a:extLst>
              </p:cNvPr>
              <p:cNvGrpSpPr/>
              <p:nvPr/>
            </p:nvGrpSpPr>
            <p:grpSpPr>
              <a:xfrm>
                <a:off x="5836455" y="3407954"/>
                <a:ext cx="2089849" cy="1813939"/>
                <a:chOff x="6093766" y="4016425"/>
                <a:chExt cx="2429810" cy="2233408"/>
              </a:xfrm>
            </p:grpSpPr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558C772C-1C62-4E73-AAEB-8911E7DE8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 rot="20424666">
                  <a:off x="6489495" y="4160761"/>
                  <a:ext cx="1709828" cy="1616720"/>
                </a:xfrm>
                <a:prstGeom prst="rect">
                  <a:avLst/>
                </a:prstGeom>
              </p:spPr>
            </p:pic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9DB58E98-E6AA-4B86-B8C4-BF4D770C7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3766" y="4612747"/>
                  <a:ext cx="604889" cy="539496"/>
                </a:xfrm>
                <a:prstGeom prst="rect">
                  <a:avLst/>
                </a:prstGeom>
              </p:spPr>
            </p:pic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DCEE47CC-9E98-47BF-B0DC-6ADCE235F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2832" y="5504227"/>
                  <a:ext cx="604889" cy="539496"/>
                </a:xfrm>
                <a:prstGeom prst="rect">
                  <a:avLst/>
                </a:prstGeom>
              </p:spPr>
            </p:pic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DA3F8E40-338B-4F05-90A6-EA7FC96E8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5653" y="5710337"/>
                  <a:ext cx="602282" cy="539496"/>
                </a:xfrm>
                <a:prstGeom prst="rect">
                  <a:avLst/>
                </a:prstGeom>
              </p:spPr>
            </p:pic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14FDC58B-4491-4012-AB53-935D9E54A0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18686" y="4662114"/>
                  <a:ext cx="604890" cy="539496"/>
                  <a:chOff x="5846101" y="4286925"/>
                  <a:chExt cx="1105014" cy="985552"/>
                </a:xfrm>
                <a:solidFill>
                  <a:srgbClr val="E4B80E"/>
                </a:solidFill>
              </p:grpSpPr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4B6BDD0E-C6C8-4C59-87DF-3C54E8233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6101" y="4286925"/>
                    <a:ext cx="1105014" cy="985552"/>
                  </a:xfrm>
                  <a:prstGeom prst="rect">
                    <a:avLst/>
                  </a:prstGeom>
                </p:spPr>
              </p:pic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46472EA7-508F-4E78-BBBC-E1D75B10FA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 rot="20646076">
                    <a:off x="6020874" y="4691614"/>
                    <a:ext cx="570272" cy="50862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B6C35C15-8782-4112-8A67-749295A074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4170" y="4016425"/>
                  <a:ext cx="606114" cy="542928"/>
                </a:xfrm>
                <a:prstGeom prst="rect">
                  <a:avLst/>
                </a:prstGeom>
              </p:spPr>
            </p:pic>
          </p:grpSp>
          <p:sp>
            <p:nvSpPr>
              <p:cNvPr id="103" name="Arrow: Down 102">
                <a:extLst>
                  <a:ext uri="{FF2B5EF4-FFF2-40B4-BE49-F238E27FC236}">
                    <a16:creationId xmlns:a16="http://schemas.microsoft.com/office/drawing/2014/main" id="{343E6792-8DB1-46F8-B205-19A5B8793676}"/>
                  </a:ext>
                </a:extLst>
              </p:cNvPr>
              <p:cNvSpPr/>
              <p:nvPr/>
            </p:nvSpPr>
            <p:spPr>
              <a:xfrm>
                <a:off x="5382228" y="2128205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104" name="Arrow: Down 103">
                <a:extLst>
                  <a:ext uri="{FF2B5EF4-FFF2-40B4-BE49-F238E27FC236}">
                    <a16:creationId xmlns:a16="http://schemas.microsoft.com/office/drawing/2014/main" id="{5A84CFC3-768B-43C3-BA29-3BB93E932FFC}"/>
                  </a:ext>
                </a:extLst>
              </p:cNvPr>
              <p:cNvSpPr/>
              <p:nvPr/>
            </p:nvSpPr>
            <p:spPr>
              <a:xfrm>
                <a:off x="5763497" y="2128205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E80AE075-E6B2-42BA-8AED-6B588D4B2DA9}"/>
                  </a:ext>
                </a:extLst>
              </p:cNvPr>
              <p:cNvSpPr/>
              <p:nvPr/>
            </p:nvSpPr>
            <p:spPr>
              <a:xfrm>
                <a:off x="6131689" y="2130984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106" name="Arrow: Down 105">
                <a:extLst>
                  <a:ext uri="{FF2B5EF4-FFF2-40B4-BE49-F238E27FC236}">
                    <a16:creationId xmlns:a16="http://schemas.microsoft.com/office/drawing/2014/main" id="{DE96AAEA-EDEB-40BA-A5AC-7D40220091B2}"/>
                  </a:ext>
                </a:extLst>
              </p:cNvPr>
              <p:cNvSpPr/>
              <p:nvPr/>
            </p:nvSpPr>
            <p:spPr>
              <a:xfrm>
                <a:off x="6512958" y="2130984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107" name="Arrow: Down 106">
                <a:extLst>
                  <a:ext uri="{FF2B5EF4-FFF2-40B4-BE49-F238E27FC236}">
                    <a16:creationId xmlns:a16="http://schemas.microsoft.com/office/drawing/2014/main" id="{85AD8741-D88B-4F0B-B90A-4F40969477AB}"/>
                  </a:ext>
                </a:extLst>
              </p:cNvPr>
              <p:cNvSpPr/>
              <p:nvPr/>
            </p:nvSpPr>
            <p:spPr>
              <a:xfrm>
                <a:off x="6868667" y="2122687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  <p:sp>
            <p:nvSpPr>
              <p:cNvPr id="108" name="Arrow: Down 107">
                <a:extLst>
                  <a:ext uri="{FF2B5EF4-FFF2-40B4-BE49-F238E27FC236}">
                    <a16:creationId xmlns:a16="http://schemas.microsoft.com/office/drawing/2014/main" id="{F3D68B80-66FA-4E2A-838E-B17131450A4A}"/>
                  </a:ext>
                </a:extLst>
              </p:cNvPr>
              <p:cNvSpPr/>
              <p:nvPr/>
            </p:nvSpPr>
            <p:spPr>
              <a:xfrm>
                <a:off x="7249936" y="2122687"/>
                <a:ext cx="238979" cy="749808"/>
              </a:xfrm>
              <a:prstGeom prst="downArrow">
                <a:avLst/>
              </a:prstGeom>
              <a:solidFill>
                <a:srgbClr val="5B5B5B"/>
              </a:solidFill>
              <a:ln>
                <a:solidFill>
                  <a:srgbClr val="5B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Futura Bk BT" panose="020B0502020204020303" pitchFamily="34" charset="0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D8C7454-E328-40AC-B419-67463FA1A546}"/>
                </a:ext>
              </a:extLst>
            </p:cNvPr>
            <p:cNvSpPr txBox="1"/>
            <p:nvPr/>
          </p:nvSpPr>
          <p:spPr>
            <a:xfrm>
              <a:off x="5634023" y="1433900"/>
              <a:ext cx="1591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B5B5B"/>
                  </a:solidFill>
                  <a:latin typeface="Futura Bk BT" panose="020B0502020204020303" pitchFamily="34" charset="0"/>
                </a:rPr>
                <a:t>System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E2ECC86-6FB9-4A71-8B54-8ED08CD3774D}"/>
              </a:ext>
            </a:extLst>
          </p:cNvPr>
          <p:cNvGrpSpPr/>
          <p:nvPr/>
        </p:nvGrpSpPr>
        <p:grpSpPr>
          <a:xfrm>
            <a:off x="5021218" y="2053428"/>
            <a:ext cx="3535517" cy="3510023"/>
            <a:chOff x="5235074" y="1439289"/>
            <a:chExt cx="3535517" cy="3510023"/>
          </a:xfrm>
        </p:grpSpPr>
        <p:sp>
          <p:nvSpPr>
            <p:cNvPr id="145" name="Arrow: Circular 144">
              <a:extLst>
                <a:ext uri="{FF2B5EF4-FFF2-40B4-BE49-F238E27FC236}">
                  <a16:creationId xmlns:a16="http://schemas.microsoft.com/office/drawing/2014/main" id="{8724D4B0-CF26-452F-8F0B-0C617A02854A}"/>
                </a:ext>
              </a:extLst>
            </p:cNvPr>
            <p:cNvSpPr/>
            <p:nvPr/>
          </p:nvSpPr>
          <p:spPr>
            <a:xfrm rot="19011730">
              <a:off x="5330074" y="1439289"/>
              <a:ext cx="3419480" cy="3419480"/>
            </a:xfrm>
            <a:prstGeom prst="circularArrow">
              <a:avLst>
                <a:gd name="adj1" fmla="val 5544"/>
                <a:gd name="adj2" fmla="val 330680"/>
                <a:gd name="adj3" fmla="val 13815233"/>
                <a:gd name="adj4" fmla="val 18593447"/>
                <a:gd name="adj5" fmla="val 5757"/>
              </a:avLst>
            </a:prstGeom>
            <a:solidFill>
              <a:srgbClr val="7F7F7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F0C465F-522C-48E4-966F-9DEA626A4B16}"/>
                </a:ext>
              </a:extLst>
            </p:cNvPr>
            <p:cNvGrpSpPr/>
            <p:nvPr/>
          </p:nvGrpSpPr>
          <p:grpSpPr>
            <a:xfrm>
              <a:off x="5235074" y="1463711"/>
              <a:ext cx="3535517" cy="3485601"/>
              <a:chOff x="5235074" y="1463711"/>
              <a:chExt cx="3535517" cy="3485601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365E21D9-A7DE-428E-8A3B-5294F9E78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838641" y="2344493"/>
                <a:ext cx="931950" cy="834797"/>
              </a:xfrm>
              <a:prstGeom prst="rect">
                <a:avLst/>
              </a:prstGeom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4F3062B-1320-44D2-AF85-81BEEE442E83}"/>
                  </a:ext>
                </a:extLst>
              </p:cNvPr>
              <p:cNvGrpSpPr/>
              <p:nvPr/>
            </p:nvGrpSpPr>
            <p:grpSpPr>
              <a:xfrm>
                <a:off x="6567034" y="1463711"/>
                <a:ext cx="761194" cy="633827"/>
                <a:chOff x="5625320" y="2925596"/>
                <a:chExt cx="761194" cy="633827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9C3EADC4-03BF-4332-B46C-1CA9311D1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 rot="18269884">
                  <a:off x="5648604" y="3089343"/>
                  <a:ext cx="285733" cy="332302"/>
                </a:xfrm>
                <a:prstGeom prst="rect">
                  <a:avLst/>
                </a:prstGeom>
              </p:spPr>
            </p:pic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34B72099-DE4F-4FA9-A679-393FCBFBB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23" y="2925596"/>
                  <a:ext cx="707591" cy="633827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A416CA-5562-43CA-91A7-827101F1E856}"/>
                  </a:ext>
                </a:extLst>
              </p:cNvPr>
              <p:cNvGrpSpPr/>
              <p:nvPr/>
            </p:nvGrpSpPr>
            <p:grpSpPr>
              <a:xfrm>
                <a:off x="5743373" y="3963760"/>
                <a:ext cx="1105014" cy="985552"/>
                <a:chOff x="7355548" y="3790575"/>
                <a:chExt cx="1105014" cy="985552"/>
              </a:xfrm>
              <a:solidFill>
                <a:srgbClr val="E4B80E"/>
              </a:solidFill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43405B4D-F3C8-4849-B24C-D72939DC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5548" y="3790575"/>
                  <a:ext cx="1105014" cy="985552"/>
                </a:xfrm>
                <a:prstGeom prst="rect">
                  <a:avLst/>
                </a:prstGeom>
              </p:spPr>
            </p:pic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37D01903-5800-4469-BB6B-D7ED26ED4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20646076">
                  <a:off x="7530321" y="4195264"/>
                  <a:ext cx="570272" cy="508622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AC3AA43-7A0A-47D1-968E-DCE1D7E0FE05}"/>
                  </a:ext>
                </a:extLst>
              </p:cNvPr>
              <p:cNvGrpSpPr/>
              <p:nvPr/>
            </p:nvGrpSpPr>
            <p:grpSpPr>
              <a:xfrm>
                <a:off x="5235074" y="2361146"/>
                <a:ext cx="1004818" cy="834797"/>
                <a:chOff x="6876439" y="2816391"/>
                <a:chExt cx="1004818" cy="834797"/>
              </a:xfrm>
            </p:grpSpPr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5ACF62A5-C229-45FF-B8FE-3C9F1BBB2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6439" y="3076041"/>
                  <a:ext cx="383460" cy="424131"/>
                </a:xfrm>
                <a:prstGeom prst="rect">
                  <a:avLst/>
                </a:prstGeom>
              </p:spPr>
            </p:pic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233E2F2D-9FCF-44E4-ABB0-D3A6966D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307" y="2816391"/>
                  <a:ext cx="931950" cy="834797"/>
                </a:xfrm>
                <a:prstGeom prst="rect">
                  <a:avLst/>
                </a:prstGeom>
              </p:spPr>
            </p:pic>
          </p:grpSp>
          <p:pic>
            <p:nvPicPr>
              <p:cNvPr id="130" name="Graphic 129">
                <a:extLst>
                  <a:ext uri="{FF2B5EF4-FFF2-40B4-BE49-F238E27FC236}">
                    <a16:creationId xmlns:a16="http://schemas.microsoft.com/office/drawing/2014/main" id="{DDB40803-4274-4DB1-AEF8-737B8F1D9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7514694" y="3904166"/>
                <a:ext cx="1022082" cy="8321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29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800E2EA-CAA8-41E7-A3C8-225BA538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02" y="321021"/>
            <a:ext cx="6026596" cy="492286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4F02C42-9020-4D3D-843C-115D50DD5FC8}"/>
              </a:ext>
            </a:extLst>
          </p:cNvPr>
          <p:cNvGrpSpPr/>
          <p:nvPr/>
        </p:nvGrpSpPr>
        <p:grpSpPr>
          <a:xfrm>
            <a:off x="1865193" y="922512"/>
            <a:ext cx="2801655" cy="2107594"/>
            <a:chOff x="1865193" y="1569057"/>
            <a:chExt cx="2801655" cy="2107594"/>
          </a:xfrm>
          <a:solidFill>
            <a:srgbClr val="EBEBEB"/>
          </a:solidFill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65B69B9-48F6-4EAC-A278-A825801CCC96}"/>
                </a:ext>
              </a:extLst>
            </p:cNvPr>
            <p:cNvGrpSpPr/>
            <p:nvPr/>
          </p:nvGrpSpPr>
          <p:grpSpPr>
            <a:xfrm>
              <a:off x="1865193" y="1569057"/>
              <a:ext cx="2693058" cy="1939555"/>
              <a:chOff x="1865193" y="1569057"/>
              <a:chExt cx="2693058" cy="1939555"/>
            </a:xfrm>
            <a:grpFill/>
          </p:grpSpPr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F1F523F6-9442-4C8D-9E3E-16E24165CFB8}"/>
                  </a:ext>
                </a:extLst>
              </p:cNvPr>
              <p:cNvSpPr/>
              <p:nvPr/>
            </p:nvSpPr>
            <p:spPr>
              <a:xfrm>
                <a:off x="1865193" y="1569057"/>
                <a:ext cx="2642151" cy="1881809"/>
              </a:xfrm>
              <a:prstGeom prst="roundRect">
                <a:avLst>
                  <a:gd name="adj" fmla="val 2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6D76647-EC53-4357-9C90-2D1D36F68C65}"/>
                  </a:ext>
                </a:extLst>
              </p:cNvPr>
              <p:cNvSpPr/>
              <p:nvPr/>
            </p:nvSpPr>
            <p:spPr>
              <a:xfrm rot="2601649">
                <a:off x="4258967" y="3349388"/>
                <a:ext cx="299284" cy="1592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EEF17D4E-8636-42FD-B9E4-1F18EA7803D8}"/>
                </a:ext>
              </a:extLst>
            </p:cNvPr>
            <p:cNvSpPr/>
            <p:nvPr/>
          </p:nvSpPr>
          <p:spPr>
            <a:xfrm>
              <a:off x="4479674" y="3489477"/>
              <a:ext cx="187174" cy="1871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5F9A147-8E3E-48EC-A09B-C555F001B711}"/>
              </a:ext>
            </a:extLst>
          </p:cNvPr>
          <p:cNvGrpSpPr/>
          <p:nvPr/>
        </p:nvGrpSpPr>
        <p:grpSpPr>
          <a:xfrm>
            <a:off x="4630306" y="922512"/>
            <a:ext cx="2642151" cy="2003218"/>
            <a:chOff x="4623956" y="1569057"/>
            <a:chExt cx="2642151" cy="2003218"/>
          </a:xfrm>
          <a:solidFill>
            <a:srgbClr val="EBEBEB"/>
          </a:solidFill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39F7E8CE-CC4B-40F0-8D93-8D720CC84F7C}"/>
                </a:ext>
              </a:extLst>
            </p:cNvPr>
            <p:cNvSpPr/>
            <p:nvPr/>
          </p:nvSpPr>
          <p:spPr>
            <a:xfrm>
              <a:off x="4623956" y="1569057"/>
              <a:ext cx="2642151" cy="1881809"/>
            </a:xfrm>
            <a:prstGeom prst="roundRect">
              <a:avLst>
                <a:gd name="adj" fmla="val 2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5F6DBA-E80C-45F9-8C0D-36AD45719B66}"/>
                </a:ext>
              </a:extLst>
            </p:cNvPr>
            <p:cNvSpPr/>
            <p:nvPr/>
          </p:nvSpPr>
          <p:spPr>
            <a:xfrm rot="7890993">
              <a:off x="4592151" y="3348282"/>
              <a:ext cx="288763" cy="15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06B2A2-4825-4D4C-8A76-0C65C9AA7C50}"/>
              </a:ext>
            </a:extLst>
          </p:cNvPr>
          <p:cNvGrpSpPr/>
          <p:nvPr/>
        </p:nvGrpSpPr>
        <p:grpSpPr>
          <a:xfrm>
            <a:off x="1865193" y="3010971"/>
            <a:ext cx="2681352" cy="1924864"/>
            <a:chOff x="1865193" y="3657516"/>
            <a:chExt cx="2681352" cy="1924864"/>
          </a:xfrm>
          <a:solidFill>
            <a:srgbClr val="EBEBEB"/>
          </a:solidFill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F5BD0C8-94A9-46F0-9FAD-71D4E7070DA4}"/>
                </a:ext>
              </a:extLst>
            </p:cNvPr>
            <p:cNvSpPr/>
            <p:nvPr/>
          </p:nvSpPr>
          <p:spPr>
            <a:xfrm flipV="1">
              <a:off x="1865193" y="3700571"/>
              <a:ext cx="2642151" cy="1881809"/>
            </a:xfrm>
            <a:prstGeom prst="roundRect">
              <a:avLst>
                <a:gd name="adj" fmla="val 2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07AF25F-CACC-4080-811C-0D8B8476EF3C}"/>
                </a:ext>
              </a:extLst>
            </p:cNvPr>
            <p:cNvSpPr/>
            <p:nvPr/>
          </p:nvSpPr>
          <p:spPr>
            <a:xfrm rot="18998351" flipV="1">
              <a:off x="4247261" y="3657516"/>
              <a:ext cx="299284" cy="15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BA2C9F5-F232-4550-B2F7-DE97E0576133}"/>
              </a:ext>
            </a:extLst>
          </p:cNvPr>
          <p:cNvGrpSpPr/>
          <p:nvPr/>
        </p:nvGrpSpPr>
        <p:grpSpPr>
          <a:xfrm>
            <a:off x="4630306" y="2943321"/>
            <a:ext cx="2642151" cy="1992514"/>
            <a:chOff x="4623956" y="3589866"/>
            <a:chExt cx="2642151" cy="1992514"/>
          </a:xfrm>
          <a:solidFill>
            <a:srgbClr val="EBEBEB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49BC90F0-CB06-4A54-9DC0-C46A25982CDC}"/>
                </a:ext>
              </a:extLst>
            </p:cNvPr>
            <p:cNvSpPr/>
            <p:nvPr/>
          </p:nvSpPr>
          <p:spPr>
            <a:xfrm flipV="1">
              <a:off x="4623956" y="3700571"/>
              <a:ext cx="2642151" cy="1881809"/>
            </a:xfrm>
            <a:prstGeom prst="roundRect">
              <a:avLst>
                <a:gd name="adj" fmla="val 2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82F7BC4-5192-4BC4-A511-B006CEE531CB}"/>
                </a:ext>
              </a:extLst>
            </p:cNvPr>
            <p:cNvSpPr/>
            <p:nvPr/>
          </p:nvSpPr>
          <p:spPr>
            <a:xfrm rot="13709007" flipV="1">
              <a:off x="4588830" y="3659896"/>
              <a:ext cx="299284" cy="15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EF06A260-48B9-40A6-A7ED-70B37AA8AD22}"/>
              </a:ext>
            </a:extLst>
          </p:cNvPr>
          <p:cNvSpPr/>
          <p:nvPr/>
        </p:nvSpPr>
        <p:spPr>
          <a:xfrm>
            <a:off x="340842" y="5469585"/>
            <a:ext cx="8277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Temporal resolution: 30 min</a:t>
            </a:r>
          </a:p>
          <a:p>
            <a:pPr algn="ctr"/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Temporal extent: until population crashes or specified simulation year</a:t>
            </a:r>
          </a:p>
          <a:p>
            <a:pPr algn="ctr"/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Spatial resoluation: 10 m </a:t>
            </a:r>
          </a:p>
          <a:p>
            <a:pPr algn="ctr"/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Futura Bk BT" panose="020B0502020204020303" pitchFamily="34" charset="0"/>
              </a:rPr>
              <a:t>Spatial extent: 10 hectares</a:t>
            </a:r>
          </a:p>
        </p:txBody>
      </p:sp>
    </p:spTree>
    <p:extLst>
      <p:ext uri="{BB962C8B-B14F-4D97-AF65-F5344CB8AC3E}">
        <p14:creationId xmlns:p14="http://schemas.microsoft.com/office/powerpoint/2010/main" val="295264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5CC6BBCF-F37F-40EB-B83E-8BCCD3228620}"/>
              </a:ext>
            </a:extLst>
          </p:cNvPr>
          <p:cNvSpPr/>
          <p:nvPr/>
        </p:nvSpPr>
        <p:spPr>
          <a:xfrm>
            <a:off x="1237673" y="278736"/>
            <a:ext cx="6668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Futura Bk BT" panose="020B0502020204020303" pitchFamily="34" charset="0"/>
              </a:rPr>
              <a:t>The Emergent Energy Allocation (E2A) model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23DF715-9454-47C1-8559-457DBEA4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48" y="1116905"/>
            <a:ext cx="6161102" cy="529775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5CB4872-F52B-412D-A1EA-6D1864619649}"/>
              </a:ext>
            </a:extLst>
          </p:cNvPr>
          <p:cNvSpPr/>
          <p:nvPr/>
        </p:nvSpPr>
        <p:spPr>
          <a:xfrm>
            <a:off x="1241492" y="2932475"/>
            <a:ext cx="1450109" cy="14501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E332AE60-AEE1-4F50-BD02-F8F2E5D783AD}"/>
              </a:ext>
            </a:extLst>
          </p:cNvPr>
          <p:cNvSpPr/>
          <p:nvPr/>
        </p:nvSpPr>
        <p:spPr>
          <a:xfrm>
            <a:off x="3380509" y="1330036"/>
            <a:ext cx="3703782" cy="1948873"/>
          </a:xfrm>
          <a:custGeom>
            <a:avLst/>
            <a:gdLst>
              <a:gd name="connsiteX0" fmla="*/ 0 w 3703782"/>
              <a:gd name="connsiteY0" fmla="*/ 1939637 h 1948873"/>
              <a:gd name="connsiteX1" fmla="*/ 0 w 3703782"/>
              <a:gd name="connsiteY1" fmla="*/ 378691 h 1948873"/>
              <a:gd name="connsiteX2" fmla="*/ 2540000 w 3703782"/>
              <a:gd name="connsiteY2" fmla="*/ 378691 h 1948873"/>
              <a:gd name="connsiteX3" fmla="*/ 2918691 w 3703782"/>
              <a:gd name="connsiteY3" fmla="*/ 0 h 1948873"/>
              <a:gd name="connsiteX4" fmla="*/ 3583709 w 3703782"/>
              <a:gd name="connsiteY4" fmla="*/ 0 h 1948873"/>
              <a:gd name="connsiteX5" fmla="*/ 3703782 w 3703782"/>
              <a:gd name="connsiteY5" fmla="*/ 120073 h 1948873"/>
              <a:gd name="connsiteX6" fmla="*/ 3703782 w 3703782"/>
              <a:gd name="connsiteY6" fmla="*/ 812800 h 1948873"/>
              <a:gd name="connsiteX7" fmla="*/ 258618 w 3703782"/>
              <a:gd name="connsiteY7" fmla="*/ 812800 h 1948873"/>
              <a:gd name="connsiteX8" fmla="*/ 258618 w 3703782"/>
              <a:gd name="connsiteY8" fmla="*/ 1948873 h 1948873"/>
              <a:gd name="connsiteX9" fmla="*/ 0 w 3703782"/>
              <a:gd name="connsiteY9" fmla="*/ 1939637 h 19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782" h="1948873">
                <a:moveTo>
                  <a:pt x="0" y="1939637"/>
                </a:moveTo>
                <a:lnTo>
                  <a:pt x="0" y="378691"/>
                </a:lnTo>
                <a:lnTo>
                  <a:pt x="2540000" y="378691"/>
                </a:lnTo>
                <a:lnTo>
                  <a:pt x="2918691" y="0"/>
                </a:lnTo>
                <a:lnTo>
                  <a:pt x="3583709" y="0"/>
                </a:lnTo>
                <a:lnTo>
                  <a:pt x="3703782" y="120073"/>
                </a:lnTo>
                <a:lnTo>
                  <a:pt x="3703782" y="812800"/>
                </a:lnTo>
                <a:lnTo>
                  <a:pt x="258618" y="812800"/>
                </a:lnTo>
                <a:lnTo>
                  <a:pt x="258618" y="1948873"/>
                </a:lnTo>
                <a:lnTo>
                  <a:pt x="0" y="19396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832C3F23-CA61-4301-B3DA-7D177EE80731}"/>
              </a:ext>
            </a:extLst>
          </p:cNvPr>
          <p:cNvSpPr/>
          <p:nvPr/>
        </p:nvSpPr>
        <p:spPr>
          <a:xfrm>
            <a:off x="3777673" y="2207491"/>
            <a:ext cx="3241963" cy="1265382"/>
          </a:xfrm>
          <a:custGeom>
            <a:avLst/>
            <a:gdLst>
              <a:gd name="connsiteX0" fmla="*/ 0 w 3241963"/>
              <a:gd name="connsiteY0" fmla="*/ 1108364 h 1265382"/>
              <a:gd name="connsiteX1" fmla="*/ 0 w 3241963"/>
              <a:gd name="connsiteY1" fmla="*/ 434109 h 1265382"/>
              <a:gd name="connsiteX2" fmla="*/ 2207491 w 3241963"/>
              <a:gd name="connsiteY2" fmla="*/ 434109 h 1265382"/>
              <a:gd name="connsiteX3" fmla="*/ 2392218 w 3241963"/>
              <a:gd name="connsiteY3" fmla="*/ 249382 h 1265382"/>
              <a:gd name="connsiteX4" fmla="*/ 2392218 w 3241963"/>
              <a:gd name="connsiteY4" fmla="*/ 83127 h 1265382"/>
              <a:gd name="connsiteX5" fmla="*/ 2632363 w 3241963"/>
              <a:gd name="connsiteY5" fmla="*/ 83127 h 1265382"/>
              <a:gd name="connsiteX6" fmla="*/ 2724727 w 3241963"/>
              <a:gd name="connsiteY6" fmla="*/ 0 h 1265382"/>
              <a:gd name="connsiteX7" fmla="*/ 3241963 w 3241963"/>
              <a:gd name="connsiteY7" fmla="*/ 110836 h 1265382"/>
              <a:gd name="connsiteX8" fmla="*/ 3241963 w 3241963"/>
              <a:gd name="connsiteY8" fmla="*/ 424873 h 1265382"/>
              <a:gd name="connsiteX9" fmla="*/ 3131127 w 3241963"/>
              <a:gd name="connsiteY9" fmla="*/ 424873 h 1265382"/>
              <a:gd name="connsiteX10" fmla="*/ 3131127 w 3241963"/>
              <a:gd name="connsiteY10" fmla="*/ 831273 h 1265382"/>
              <a:gd name="connsiteX11" fmla="*/ 2770909 w 3241963"/>
              <a:gd name="connsiteY11" fmla="*/ 895927 h 1265382"/>
              <a:gd name="connsiteX12" fmla="*/ 2309091 w 3241963"/>
              <a:gd name="connsiteY12" fmla="*/ 757382 h 1265382"/>
              <a:gd name="connsiteX13" fmla="*/ 258618 w 3241963"/>
              <a:gd name="connsiteY13" fmla="*/ 757382 h 1265382"/>
              <a:gd name="connsiteX14" fmla="*/ 258618 w 3241963"/>
              <a:gd name="connsiteY14" fmla="*/ 1265382 h 1265382"/>
              <a:gd name="connsiteX15" fmla="*/ 0 w 3241963"/>
              <a:gd name="connsiteY15" fmla="*/ 1108364 h 126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41963" h="1265382">
                <a:moveTo>
                  <a:pt x="0" y="1108364"/>
                </a:moveTo>
                <a:lnTo>
                  <a:pt x="0" y="434109"/>
                </a:lnTo>
                <a:lnTo>
                  <a:pt x="2207491" y="434109"/>
                </a:lnTo>
                <a:lnTo>
                  <a:pt x="2392218" y="249382"/>
                </a:lnTo>
                <a:lnTo>
                  <a:pt x="2392218" y="83127"/>
                </a:lnTo>
                <a:lnTo>
                  <a:pt x="2632363" y="83127"/>
                </a:lnTo>
                <a:lnTo>
                  <a:pt x="2724727" y="0"/>
                </a:lnTo>
                <a:lnTo>
                  <a:pt x="3241963" y="110836"/>
                </a:lnTo>
                <a:lnTo>
                  <a:pt x="3241963" y="424873"/>
                </a:lnTo>
                <a:lnTo>
                  <a:pt x="3131127" y="424873"/>
                </a:lnTo>
                <a:lnTo>
                  <a:pt x="3131127" y="831273"/>
                </a:lnTo>
                <a:lnTo>
                  <a:pt x="2770909" y="895927"/>
                </a:lnTo>
                <a:lnTo>
                  <a:pt x="2309091" y="757382"/>
                </a:lnTo>
                <a:lnTo>
                  <a:pt x="258618" y="757382"/>
                </a:lnTo>
                <a:lnTo>
                  <a:pt x="258618" y="1265382"/>
                </a:lnTo>
                <a:lnTo>
                  <a:pt x="0" y="11083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73532-C18E-44F0-85DA-58BFB8668324}"/>
              </a:ext>
            </a:extLst>
          </p:cNvPr>
          <p:cNvSpPr/>
          <p:nvPr/>
        </p:nvSpPr>
        <p:spPr>
          <a:xfrm>
            <a:off x="4076700" y="3137911"/>
            <a:ext cx="2995613" cy="976312"/>
          </a:xfrm>
          <a:custGeom>
            <a:avLst/>
            <a:gdLst>
              <a:gd name="connsiteX0" fmla="*/ 71438 w 2995613"/>
              <a:gd name="connsiteY0" fmla="*/ 647700 h 976312"/>
              <a:gd name="connsiteX1" fmla="*/ 0 w 2995613"/>
              <a:gd name="connsiteY1" fmla="*/ 476250 h 976312"/>
              <a:gd name="connsiteX2" fmla="*/ 519113 w 2995613"/>
              <a:gd name="connsiteY2" fmla="*/ 452437 h 976312"/>
              <a:gd name="connsiteX3" fmla="*/ 542925 w 2995613"/>
              <a:gd name="connsiteY3" fmla="*/ 95250 h 976312"/>
              <a:gd name="connsiteX4" fmla="*/ 1624013 w 2995613"/>
              <a:gd name="connsiteY4" fmla="*/ 133350 h 976312"/>
              <a:gd name="connsiteX5" fmla="*/ 1600200 w 2995613"/>
              <a:gd name="connsiteY5" fmla="*/ 428625 h 976312"/>
              <a:gd name="connsiteX6" fmla="*/ 2205038 w 2995613"/>
              <a:gd name="connsiteY6" fmla="*/ 0 h 976312"/>
              <a:gd name="connsiteX7" fmla="*/ 2995613 w 2995613"/>
              <a:gd name="connsiteY7" fmla="*/ 47625 h 976312"/>
              <a:gd name="connsiteX8" fmla="*/ 2962275 w 2995613"/>
              <a:gd name="connsiteY8" fmla="*/ 976312 h 976312"/>
              <a:gd name="connsiteX9" fmla="*/ 1119188 w 2995613"/>
              <a:gd name="connsiteY9" fmla="*/ 966787 h 976312"/>
              <a:gd name="connsiteX10" fmla="*/ 1123950 w 2995613"/>
              <a:gd name="connsiteY10" fmla="*/ 885825 h 976312"/>
              <a:gd name="connsiteX11" fmla="*/ 571500 w 2995613"/>
              <a:gd name="connsiteY11" fmla="*/ 885825 h 976312"/>
              <a:gd name="connsiteX12" fmla="*/ 542925 w 2995613"/>
              <a:gd name="connsiteY12" fmla="*/ 704850 h 976312"/>
              <a:gd name="connsiteX13" fmla="*/ 71438 w 2995613"/>
              <a:gd name="connsiteY13" fmla="*/ 647700 h 97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95613" h="976312">
                <a:moveTo>
                  <a:pt x="71438" y="647700"/>
                </a:moveTo>
                <a:lnTo>
                  <a:pt x="0" y="476250"/>
                </a:lnTo>
                <a:lnTo>
                  <a:pt x="519113" y="452437"/>
                </a:lnTo>
                <a:lnTo>
                  <a:pt x="542925" y="95250"/>
                </a:lnTo>
                <a:lnTo>
                  <a:pt x="1624013" y="133350"/>
                </a:lnTo>
                <a:lnTo>
                  <a:pt x="1600200" y="428625"/>
                </a:lnTo>
                <a:lnTo>
                  <a:pt x="2205038" y="0"/>
                </a:lnTo>
                <a:lnTo>
                  <a:pt x="2995613" y="47625"/>
                </a:lnTo>
                <a:lnTo>
                  <a:pt x="2962275" y="976312"/>
                </a:lnTo>
                <a:lnTo>
                  <a:pt x="1119188" y="966787"/>
                </a:lnTo>
                <a:lnTo>
                  <a:pt x="1123950" y="885825"/>
                </a:lnTo>
                <a:lnTo>
                  <a:pt x="571500" y="885825"/>
                </a:lnTo>
                <a:lnTo>
                  <a:pt x="542925" y="704850"/>
                </a:lnTo>
                <a:lnTo>
                  <a:pt x="71438" y="647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1A77A08-D106-4808-AC05-FFE0B23DE0DB}"/>
              </a:ext>
            </a:extLst>
          </p:cNvPr>
          <p:cNvSpPr/>
          <p:nvPr/>
        </p:nvSpPr>
        <p:spPr>
          <a:xfrm>
            <a:off x="3748088" y="3957926"/>
            <a:ext cx="3371850" cy="1238250"/>
          </a:xfrm>
          <a:custGeom>
            <a:avLst/>
            <a:gdLst>
              <a:gd name="connsiteX0" fmla="*/ 0 w 3371850"/>
              <a:gd name="connsiteY0" fmla="*/ 90488 h 1238250"/>
              <a:gd name="connsiteX1" fmla="*/ 171450 w 3371850"/>
              <a:gd name="connsiteY1" fmla="*/ 0 h 1238250"/>
              <a:gd name="connsiteX2" fmla="*/ 323850 w 3371850"/>
              <a:gd name="connsiteY2" fmla="*/ 542925 h 1238250"/>
              <a:gd name="connsiteX3" fmla="*/ 795337 w 3371850"/>
              <a:gd name="connsiteY3" fmla="*/ 542925 h 1238250"/>
              <a:gd name="connsiteX4" fmla="*/ 795337 w 3371850"/>
              <a:gd name="connsiteY4" fmla="*/ 428625 h 1238250"/>
              <a:gd name="connsiteX5" fmla="*/ 2309812 w 3371850"/>
              <a:gd name="connsiteY5" fmla="*/ 428625 h 1238250"/>
              <a:gd name="connsiteX6" fmla="*/ 2614612 w 3371850"/>
              <a:gd name="connsiteY6" fmla="*/ 290513 h 1238250"/>
              <a:gd name="connsiteX7" fmla="*/ 3057525 w 3371850"/>
              <a:gd name="connsiteY7" fmla="*/ 290513 h 1238250"/>
              <a:gd name="connsiteX8" fmla="*/ 3371850 w 3371850"/>
              <a:gd name="connsiteY8" fmla="*/ 661988 h 1238250"/>
              <a:gd name="connsiteX9" fmla="*/ 3305175 w 3371850"/>
              <a:gd name="connsiteY9" fmla="*/ 1238250 h 1238250"/>
              <a:gd name="connsiteX10" fmla="*/ 19050 w 3371850"/>
              <a:gd name="connsiteY10" fmla="*/ 1238250 h 1238250"/>
              <a:gd name="connsiteX11" fmla="*/ 0 w 3371850"/>
              <a:gd name="connsiteY11" fmla="*/ 90488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1850" h="1238250">
                <a:moveTo>
                  <a:pt x="0" y="90488"/>
                </a:moveTo>
                <a:lnTo>
                  <a:pt x="171450" y="0"/>
                </a:lnTo>
                <a:lnTo>
                  <a:pt x="323850" y="542925"/>
                </a:lnTo>
                <a:lnTo>
                  <a:pt x="795337" y="542925"/>
                </a:lnTo>
                <a:lnTo>
                  <a:pt x="795337" y="428625"/>
                </a:lnTo>
                <a:lnTo>
                  <a:pt x="2309812" y="428625"/>
                </a:lnTo>
                <a:lnTo>
                  <a:pt x="2614612" y="290513"/>
                </a:lnTo>
                <a:lnTo>
                  <a:pt x="3057525" y="290513"/>
                </a:lnTo>
                <a:lnTo>
                  <a:pt x="3371850" y="661988"/>
                </a:lnTo>
                <a:lnTo>
                  <a:pt x="3305175" y="1238250"/>
                </a:lnTo>
                <a:lnTo>
                  <a:pt x="19050" y="1238250"/>
                </a:lnTo>
                <a:lnTo>
                  <a:pt x="0" y="904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DCA40AE7-E6A6-4CEF-BA6D-17ECD3C72023}"/>
              </a:ext>
            </a:extLst>
          </p:cNvPr>
          <p:cNvSpPr/>
          <p:nvPr/>
        </p:nvSpPr>
        <p:spPr>
          <a:xfrm>
            <a:off x="3386138" y="3995738"/>
            <a:ext cx="3581400" cy="2014537"/>
          </a:xfrm>
          <a:custGeom>
            <a:avLst/>
            <a:gdLst>
              <a:gd name="connsiteX0" fmla="*/ 9525 w 3581400"/>
              <a:gd name="connsiteY0" fmla="*/ 0 h 2014537"/>
              <a:gd name="connsiteX1" fmla="*/ 219075 w 3581400"/>
              <a:gd name="connsiteY1" fmla="*/ 0 h 2014537"/>
              <a:gd name="connsiteX2" fmla="*/ 280987 w 3581400"/>
              <a:gd name="connsiteY2" fmla="*/ 0 h 2014537"/>
              <a:gd name="connsiteX3" fmla="*/ 280987 w 3581400"/>
              <a:gd name="connsiteY3" fmla="*/ 1504950 h 2014537"/>
              <a:gd name="connsiteX4" fmla="*/ 2647950 w 3581400"/>
              <a:gd name="connsiteY4" fmla="*/ 1504950 h 2014537"/>
              <a:gd name="connsiteX5" fmla="*/ 2786062 w 3581400"/>
              <a:gd name="connsiteY5" fmla="*/ 1366838 h 2014537"/>
              <a:gd name="connsiteX6" fmla="*/ 2886075 w 3581400"/>
              <a:gd name="connsiteY6" fmla="*/ 1233487 h 2014537"/>
              <a:gd name="connsiteX7" fmla="*/ 3519487 w 3581400"/>
              <a:gd name="connsiteY7" fmla="*/ 1233487 h 2014537"/>
              <a:gd name="connsiteX8" fmla="*/ 3581400 w 3581400"/>
              <a:gd name="connsiteY8" fmla="*/ 1585912 h 2014537"/>
              <a:gd name="connsiteX9" fmla="*/ 3490912 w 3581400"/>
              <a:gd name="connsiteY9" fmla="*/ 1585912 h 2014537"/>
              <a:gd name="connsiteX10" fmla="*/ 3490912 w 3581400"/>
              <a:gd name="connsiteY10" fmla="*/ 1905000 h 2014537"/>
              <a:gd name="connsiteX11" fmla="*/ 3167062 w 3581400"/>
              <a:gd name="connsiteY11" fmla="*/ 2014537 h 2014537"/>
              <a:gd name="connsiteX12" fmla="*/ 2962275 w 3581400"/>
              <a:gd name="connsiteY12" fmla="*/ 1957387 h 2014537"/>
              <a:gd name="connsiteX13" fmla="*/ 2176462 w 3581400"/>
              <a:gd name="connsiteY13" fmla="*/ 1804987 h 2014537"/>
              <a:gd name="connsiteX14" fmla="*/ 0 w 3581400"/>
              <a:gd name="connsiteY14" fmla="*/ 1804987 h 2014537"/>
              <a:gd name="connsiteX15" fmla="*/ 9525 w 3581400"/>
              <a:gd name="connsiteY15" fmla="*/ 0 h 201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81400" h="2014537">
                <a:moveTo>
                  <a:pt x="9525" y="0"/>
                </a:moveTo>
                <a:lnTo>
                  <a:pt x="219075" y="0"/>
                </a:lnTo>
                <a:lnTo>
                  <a:pt x="280987" y="0"/>
                </a:lnTo>
                <a:lnTo>
                  <a:pt x="280987" y="1504950"/>
                </a:lnTo>
                <a:lnTo>
                  <a:pt x="2647950" y="1504950"/>
                </a:lnTo>
                <a:lnTo>
                  <a:pt x="2786062" y="1366838"/>
                </a:lnTo>
                <a:lnTo>
                  <a:pt x="2886075" y="1233487"/>
                </a:lnTo>
                <a:lnTo>
                  <a:pt x="3519487" y="1233487"/>
                </a:lnTo>
                <a:lnTo>
                  <a:pt x="3581400" y="1585912"/>
                </a:lnTo>
                <a:lnTo>
                  <a:pt x="3490912" y="1585912"/>
                </a:lnTo>
                <a:lnTo>
                  <a:pt x="3490912" y="1905000"/>
                </a:lnTo>
                <a:lnTo>
                  <a:pt x="3167062" y="2014537"/>
                </a:lnTo>
                <a:lnTo>
                  <a:pt x="2962275" y="1957387"/>
                </a:lnTo>
                <a:lnTo>
                  <a:pt x="2176462" y="1804987"/>
                </a:lnTo>
                <a:lnTo>
                  <a:pt x="0" y="1804987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E35BE0A9-274A-430A-9A82-7E85CE4CA55B}"/>
              </a:ext>
            </a:extLst>
          </p:cNvPr>
          <p:cNvSpPr/>
          <p:nvPr/>
        </p:nvSpPr>
        <p:spPr>
          <a:xfrm>
            <a:off x="1819275" y="1157288"/>
            <a:ext cx="5734050" cy="2057400"/>
          </a:xfrm>
          <a:custGeom>
            <a:avLst/>
            <a:gdLst>
              <a:gd name="connsiteX0" fmla="*/ 157163 w 5734050"/>
              <a:gd name="connsiteY0" fmla="*/ 2057400 h 2057400"/>
              <a:gd name="connsiteX1" fmla="*/ 0 w 5734050"/>
              <a:gd name="connsiteY1" fmla="*/ 2057400 h 2057400"/>
              <a:gd name="connsiteX2" fmla="*/ 0 w 5734050"/>
              <a:gd name="connsiteY2" fmla="*/ 0 h 2057400"/>
              <a:gd name="connsiteX3" fmla="*/ 5691188 w 5734050"/>
              <a:gd name="connsiteY3" fmla="*/ 0 h 2057400"/>
              <a:gd name="connsiteX4" fmla="*/ 5734050 w 5734050"/>
              <a:gd name="connsiteY4" fmla="*/ 866775 h 2057400"/>
              <a:gd name="connsiteX5" fmla="*/ 5734050 w 5734050"/>
              <a:gd name="connsiteY5" fmla="*/ 1714500 h 2057400"/>
              <a:gd name="connsiteX6" fmla="*/ 5691188 w 5734050"/>
              <a:gd name="connsiteY6" fmla="*/ 1709737 h 2057400"/>
              <a:gd name="connsiteX7" fmla="*/ 5091113 w 5734050"/>
              <a:gd name="connsiteY7" fmla="*/ 1709737 h 2057400"/>
              <a:gd name="connsiteX8" fmla="*/ 5091113 w 5734050"/>
              <a:gd name="connsiteY8" fmla="*/ 1538287 h 2057400"/>
              <a:gd name="connsiteX9" fmla="*/ 5353050 w 5734050"/>
              <a:gd name="connsiteY9" fmla="*/ 1528762 h 2057400"/>
              <a:gd name="connsiteX10" fmla="*/ 5334000 w 5734050"/>
              <a:gd name="connsiteY10" fmla="*/ 161925 h 2057400"/>
              <a:gd name="connsiteX11" fmla="*/ 490538 w 5734050"/>
              <a:gd name="connsiteY11" fmla="*/ 161925 h 2057400"/>
              <a:gd name="connsiteX12" fmla="*/ 152400 w 5734050"/>
              <a:gd name="connsiteY12" fmla="*/ 490537 h 2057400"/>
              <a:gd name="connsiteX13" fmla="*/ 157163 w 5734050"/>
              <a:gd name="connsiteY1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4050" h="2057400">
                <a:moveTo>
                  <a:pt x="157163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5691188" y="0"/>
                </a:lnTo>
                <a:lnTo>
                  <a:pt x="5734050" y="866775"/>
                </a:lnTo>
                <a:lnTo>
                  <a:pt x="5734050" y="1714500"/>
                </a:lnTo>
                <a:lnTo>
                  <a:pt x="5691188" y="1709737"/>
                </a:lnTo>
                <a:lnTo>
                  <a:pt x="5091113" y="1709737"/>
                </a:lnTo>
                <a:lnTo>
                  <a:pt x="5091113" y="1538287"/>
                </a:lnTo>
                <a:lnTo>
                  <a:pt x="5353050" y="1528762"/>
                </a:lnTo>
                <a:lnTo>
                  <a:pt x="5334000" y="161925"/>
                </a:lnTo>
                <a:lnTo>
                  <a:pt x="490538" y="161925"/>
                </a:lnTo>
                <a:lnTo>
                  <a:pt x="152400" y="490537"/>
                </a:lnTo>
                <a:cubicBezTo>
                  <a:pt x="153988" y="1012825"/>
                  <a:pt x="155575" y="1535112"/>
                  <a:pt x="157163" y="20574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6DAA30A-1E48-4E10-B397-201F2C3EFE78}"/>
              </a:ext>
            </a:extLst>
          </p:cNvPr>
          <p:cNvSpPr/>
          <p:nvPr/>
        </p:nvSpPr>
        <p:spPr>
          <a:xfrm>
            <a:off x="1757363" y="4138613"/>
            <a:ext cx="4838700" cy="2062162"/>
          </a:xfrm>
          <a:custGeom>
            <a:avLst/>
            <a:gdLst>
              <a:gd name="connsiteX0" fmla="*/ 52387 w 4838700"/>
              <a:gd name="connsiteY0" fmla="*/ 0 h 2062162"/>
              <a:gd name="connsiteX1" fmla="*/ 319087 w 4838700"/>
              <a:gd name="connsiteY1" fmla="*/ 0 h 2062162"/>
              <a:gd name="connsiteX2" fmla="*/ 319087 w 4838700"/>
              <a:gd name="connsiteY2" fmla="*/ 1700212 h 2062162"/>
              <a:gd name="connsiteX3" fmla="*/ 523875 w 4838700"/>
              <a:gd name="connsiteY3" fmla="*/ 1905000 h 2062162"/>
              <a:gd name="connsiteX4" fmla="*/ 4424362 w 4838700"/>
              <a:gd name="connsiteY4" fmla="*/ 1905000 h 2062162"/>
              <a:gd name="connsiteX5" fmla="*/ 4586287 w 4838700"/>
              <a:gd name="connsiteY5" fmla="*/ 1819275 h 2062162"/>
              <a:gd name="connsiteX6" fmla="*/ 4838700 w 4838700"/>
              <a:gd name="connsiteY6" fmla="*/ 1881187 h 2062162"/>
              <a:gd name="connsiteX7" fmla="*/ 4605337 w 4838700"/>
              <a:gd name="connsiteY7" fmla="*/ 2062162 h 2062162"/>
              <a:gd name="connsiteX8" fmla="*/ 228600 w 4838700"/>
              <a:gd name="connsiteY8" fmla="*/ 2062162 h 2062162"/>
              <a:gd name="connsiteX9" fmla="*/ 0 w 4838700"/>
              <a:gd name="connsiteY9" fmla="*/ 1676400 h 2062162"/>
              <a:gd name="connsiteX10" fmla="*/ 52387 w 4838700"/>
              <a:gd name="connsiteY10" fmla="*/ 0 h 20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8700" h="2062162">
                <a:moveTo>
                  <a:pt x="52387" y="0"/>
                </a:moveTo>
                <a:lnTo>
                  <a:pt x="319087" y="0"/>
                </a:lnTo>
                <a:lnTo>
                  <a:pt x="319087" y="1700212"/>
                </a:lnTo>
                <a:lnTo>
                  <a:pt x="523875" y="1905000"/>
                </a:lnTo>
                <a:lnTo>
                  <a:pt x="4424362" y="1905000"/>
                </a:lnTo>
                <a:lnTo>
                  <a:pt x="4586287" y="1819275"/>
                </a:lnTo>
                <a:lnTo>
                  <a:pt x="4838700" y="1881187"/>
                </a:lnTo>
                <a:lnTo>
                  <a:pt x="4605337" y="2062162"/>
                </a:lnTo>
                <a:lnTo>
                  <a:pt x="228600" y="2062162"/>
                </a:lnTo>
                <a:lnTo>
                  <a:pt x="0" y="1676400"/>
                </a:lnTo>
                <a:lnTo>
                  <a:pt x="523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D2253034-0468-40E8-8C37-59F51FCF10E3}"/>
              </a:ext>
            </a:extLst>
          </p:cNvPr>
          <p:cNvSpPr/>
          <p:nvPr/>
        </p:nvSpPr>
        <p:spPr>
          <a:xfrm>
            <a:off x="4957763" y="4005263"/>
            <a:ext cx="2576512" cy="1747837"/>
          </a:xfrm>
          <a:custGeom>
            <a:avLst/>
            <a:gdLst>
              <a:gd name="connsiteX0" fmla="*/ 38100 w 2576512"/>
              <a:gd name="connsiteY0" fmla="*/ 0 h 1747837"/>
              <a:gd name="connsiteX1" fmla="*/ 247650 w 2576512"/>
              <a:gd name="connsiteY1" fmla="*/ 0 h 1747837"/>
              <a:gd name="connsiteX2" fmla="*/ 247650 w 2576512"/>
              <a:gd name="connsiteY2" fmla="*/ 128587 h 1747837"/>
              <a:gd name="connsiteX3" fmla="*/ 2438400 w 2576512"/>
              <a:gd name="connsiteY3" fmla="*/ 128587 h 1747837"/>
              <a:gd name="connsiteX4" fmla="*/ 2576512 w 2576512"/>
              <a:gd name="connsiteY4" fmla="*/ 504825 h 1747837"/>
              <a:gd name="connsiteX5" fmla="*/ 2576512 w 2576512"/>
              <a:gd name="connsiteY5" fmla="*/ 1509712 h 1747837"/>
              <a:gd name="connsiteX6" fmla="*/ 2085975 w 2576512"/>
              <a:gd name="connsiteY6" fmla="*/ 1747837 h 1747837"/>
              <a:gd name="connsiteX7" fmla="*/ 1938337 w 2576512"/>
              <a:gd name="connsiteY7" fmla="*/ 1747837 h 1747837"/>
              <a:gd name="connsiteX8" fmla="*/ 1938337 w 2576512"/>
              <a:gd name="connsiteY8" fmla="*/ 1604962 h 1747837"/>
              <a:gd name="connsiteX9" fmla="*/ 2057400 w 2576512"/>
              <a:gd name="connsiteY9" fmla="*/ 1604962 h 1747837"/>
              <a:gd name="connsiteX10" fmla="*/ 2386012 w 2576512"/>
              <a:gd name="connsiteY10" fmla="*/ 1290637 h 1747837"/>
              <a:gd name="connsiteX11" fmla="*/ 2386012 w 2576512"/>
              <a:gd name="connsiteY11" fmla="*/ 604837 h 1747837"/>
              <a:gd name="connsiteX12" fmla="*/ 1924050 w 2576512"/>
              <a:gd name="connsiteY12" fmla="*/ 223837 h 1747837"/>
              <a:gd name="connsiteX13" fmla="*/ 257175 w 2576512"/>
              <a:gd name="connsiteY13" fmla="*/ 223837 h 1747837"/>
              <a:gd name="connsiteX14" fmla="*/ 257175 w 2576512"/>
              <a:gd name="connsiteY14" fmla="*/ 395287 h 1747837"/>
              <a:gd name="connsiteX15" fmla="*/ 0 w 2576512"/>
              <a:gd name="connsiteY15" fmla="*/ 395287 h 1747837"/>
              <a:gd name="connsiteX16" fmla="*/ 38100 w 2576512"/>
              <a:gd name="connsiteY16" fmla="*/ 0 h 174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6512" h="1747837">
                <a:moveTo>
                  <a:pt x="38100" y="0"/>
                </a:moveTo>
                <a:lnTo>
                  <a:pt x="247650" y="0"/>
                </a:lnTo>
                <a:lnTo>
                  <a:pt x="247650" y="128587"/>
                </a:lnTo>
                <a:lnTo>
                  <a:pt x="2438400" y="128587"/>
                </a:lnTo>
                <a:lnTo>
                  <a:pt x="2576512" y="504825"/>
                </a:lnTo>
                <a:lnTo>
                  <a:pt x="2576512" y="1509712"/>
                </a:lnTo>
                <a:lnTo>
                  <a:pt x="2085975" y="1747837"/>
                </a:lnTo>
                <a:lnTo>
                  <a:pt x="1938337" y="1747837"/>
                </a:lnTo>
                <a:lnTo>
                  <a:pt x="1938337" y="1604962"/>
                </a:lnTo>
                <a:lnTo>
                  <a:pt x="2057400" y="1604962"/>
                </a:lnTo>
                <a:lnTo>
                  <a:pt x="2386012" y="1290637"/>
                </a:lnTo>
                <a:lnTo>
                  <a:pt x="2386012" y="604837"/>
                </a:lnTo>
                <a:lnTo>
                  <a:pt x="1924050" y="223837"/>
                </a:lnTo>
                <a:lnTo>
                  <a:pt x="257175" y="223837"/>
                </a:lnTo>
                <a:lnTo>
                  <a:pt x="257175" y="395287"/>
                </a:lnTo>
                <a:lnTo>
                  <a:pt x="0" y="395287"/>
                </a:lnTo>
                <a:lnTo>
                  <a:pt x="381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/>
              <p:nvPr/>
            </p:nvSpPr>
            <p:spPr>
              <a:xfrm>
                <a:off x="840560" y="3667553"/>
                <a:ext cx="184035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25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60" y="3667553"/>
                <a:ext cx="184035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2590F393-526B-44D0-8E5F-983D0DB909B5}"/>
              </a:ext>
            </a:extLst>
          </p:cNvPr>
          <p:cNvSpPr/>
          <p:nvPr/>
        </p:nvSpPr>
        <p:spPr>
          <a:xfrm>
            <a:off x="560030" y="4149935"/>
            <a:ext cx="264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latin typeface="Futura Bk BT" panose="020B0502020204020303" pitchFamily="34" charset="0"/>
              </a:rPr>
              <a:t>Kleiber 1975; Sibly et al. 2013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974A432-7C6A-45B8-855D-48243526B4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16" y="1287974"/>
            <a:ext cx="5141889" cy="428205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5CCE35E-4382-4291-ACDC-5A63F1F6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99" y="240145"/>
            <a:ext cx="160264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66272</TotalTime>
  <Words>1340</Words>
  <Application>Microsoft Office PowerPoint</Application>
  <PresentationFormat>Bildschirmpräsentation (4:3)</PresentationFormat>
  <Paragraphs>266</Paragraphs>
  <Slides>55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Futura Bk BT</vt:lpstr>
      <vt:lpstr>Meiryo</vt:lpstr>
      <vt:lpstr>Trebuchet MS</vt:lpstr>
      <vt:lpstr>Office Theme</vt:lpstr>
      <vt:lpstr>Advancing Energetic Modelling in Wildlife Populations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Moving towards data-driven context-dependent relationships</vt:lpstr>
      <vt:lpstr>Not dependent on assumptions such as optimization, no arbitrary thresholds, and fit directly to empirical data in realistic environments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Inheritance</vt:lpstr>
      <vt:lpstr>PowerPoint-Präsentation</vt:lpstr>
      <vt:lpstr>PowerPoint-Präsentation</vt:lpstr>
      <vt:lpstr>PowerPoint-Präsentation</vt:lpstr>
      <vt:lpstr>PowerPoint-Präsentation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animals balance their individual energetic needs (to stay warm, move, reproduce, survive) to maximize survival and reproduction in changing environments?</dc:title>
  <dc:creator>Cara Gallagher</dc:creator>
  <cp:lastModifiedBy>cara</cp:lastModifiedBy>
  <cp:revision>696</cp:revision>
  <dcterms:created xsi:type="dcterms:W3CDTF">2021-09-08T12:32:04Z</dcterms:created>
  <dcterms:modified xsi:type="dcterms:W3CDTF">2023-11-09T12:09:08Z</dcterms:modified>
</cp:coreProperties>
</file>